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61.jpg" ContentType="image/jpeg"/>
  <Override PartName="/ppt/media/image63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5" r:id="rId11"/>
    <p:sldId id="266" r:id="rId12"/>
    <p:sldId id="286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247"/>
            <a:ext cx="9143999" cy="102615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01357" y="0"/>
            <a:ext cx="4742642" cy="5999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881" y="0"/>
            <a:ext cx="9145643" cy="1019937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6363" y="871727"/>
            <a:ext cx="8156448" cy="167030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63193" y="1073861"/>
            <a:ext cx="7417612" cy="940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rgbClr val="B5ECF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247"/>
            <a:ext cx="9143999" cy="102615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01357" y="0"/>
            <a:ext cx="4742642" cy="5999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881" y="0"/>
            <a:ext cx="9145643" cy="101993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bg1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247"/>
            <a:ext cx="9143999" cy="102615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01357" y="0"/>
            <a:ext cx="4742642" cy="5999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881" y="0"/>
            <a:ext cx="9145643" cy="1019937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7639" y="97535"/>
            <a:ext cx="2964180" cy="78943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42260" y="97535"/>
            <a:ext cx="2121408" cy="789432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74108" y="97535"/>
            <a:ext cx="4233672" cy="789432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80288" y="524255"/>
            <a:ext cx="3694176" cy="789432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187952" y="524255"/>
            <a:ext cx="2868168" cy="789432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769607" y="524255"/>
            <a:ext cx="1620011" cy="78943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247"/>
            <a:ext cx="9143999" cy="102615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01357" y="0"/>
            <a:ext cx="4742642" cy="5999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881" y="0"/>
            <a:ext cx="9145643" cy="101993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1247"/>
            <a:ext cx="9143999" cy="102615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01357" y="0"/>
            <a:ext cx="4742642" cy="5999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12135" y="1296365"/>
            <a:ext cx="551815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bg1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112135" y="1917928"/>
            <a:ext cx="4267200" cy="2403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bg1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7.png"/><Relationship Id="rId21" Type="http://schemas.openxmlformats.org/officeDocument/2006/relationships/image" Target="../media/image35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image" Target="../media/image4.pn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jp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38.png"/><Relationship Id="rId7" Type="http://schemas.openxmlformats.org/officeDocument/2006/relationships/image" Target="../media/image4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0.jpg"/><Relationship Id="rId4" Type="http://schemas.openxmlformats.org/officeDocument/2006/relationships/image" Target="../media/image39.jpg"/><Relationship Id="rId9" Type="http://schemas.openxmlformats.org/officeDocument/2006/relationships/image" Target="../media/image4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jpg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g"/><Relationship Id="rId3" Type="http://schemas.openxmlformats.org/officeDocument/2006/relationships/image" Target="../media/image79.png"/><Relationship Id="rId7" Type="http://schemas.openxmlformats.org/officeDocument/2006/relationships/image" Target="../media/image8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2.jpg"/><Relationship Id="rId5" Type="http://schemas.openxmlformats.org/officeDocument/2006/relationships/image" Target="../media/image81.jpg"/><Relationship Id="rId4" Type="http://schemas.openxmlformats.org/officeDocument/2006/relationships/image" Target="../media/image8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8.jpg"/><Relationship Id="rId5" Type="http://schemas.openxmlformats.org/officeDocument/2006/relationships/image" Target="../media/image87.jpg"/><Relationship Id="rId4" Type="http://schemas.openxmlformats.org/officeDocument/2006/relationships/image" Target="../media/image8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1.jpg"/><Relationship Id="rId4" Type="http://schemas.openxmlformats.org/officeDocument/2006/relationships/image" Target="../media/image9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5.jpg"/><Relationship Id="rId5" Type="http://schemas.openxmlformats.org/officeDocument/2006/relationships/image" Target="../media/image94.jpg"/><Relationship Id="rId4" Type="http://schemas.openxmlformats.org/officeDocument/2006/relationships/image" Target="../media/image9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7" Type="http://schemas.openxmlformats.org/officeDocument/2006/relationships/image" Target="../media/image101.jp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g"/><Relationship Id="rId5" Type="http://schemas.openxmlformats.org/officeDocument/2006/relationships/image" Target="../media/image99.jpg"/><Relationship Id="rId4" Type="http://schemas.openxmlformats.org/officeDocument/2006/relationships/image" Target="../media/image9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4.jpg"/><Relationship Id="rId4" Type="http://schemas.openxmlformats.org/officeDocument/2006/relationships/image" Target="../media/image10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9.jpg"/><Relationship Id="rId5" Type="http://schemas.openxmlformats.org/officeDocument/2006/relationships/image" Target="../media/image103.jpg"/><Relationship Id="rId4" Type="http://schemas.openxmlformats.org/officeDocument/2006/relationships/image" Target="../media/image108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1040" y="1662683"/>
            <a:ext cx="8270875" cy="3096895"/>
            <a:chOff x="701040" y="1662683"/>
            <a:chExt cx="8270875" cy="30968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9056" y="1662683"/>
              <a:ext cx="8142732" cy="199948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1040" y="2759963"/>
              <a:ext cx="8171688" cy="199948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51000" y="1906651"/>
            <a:ext cx="701992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635">
              <a:lnSpc>
                <a:spcPct val="100000"/>
              </a:lnSpc>
              <a:spcBef>
                <a:spcPts val="100"/>
              </a:spcBef>
            </a:pPr>
            <a:r>
              <a:rPr sz="7200" b="1" spc="-10" dirty="0">
                <a:solidFill>
                  <a:srgbClr val="C4EEFF"/>
                </a:solidFill>
                <a:latin typeface="Times New Roman"/>
                <a:cs typeface="Times New Roman"/>
              </a:rPr>
              <a:t>«Профилактика </a:t>
            </a:r>
            <a:r>
              <a:rPr sz="7200" b="1" spc="-1785" dirty="0">
                <a:solidFill>
                  <a:srgbClr val="C4EEFF"/>
                </a:solidFill>
                <a:latin typeface="Times New Roman"/>
                <a:cs typeface="Times New Roman"/>
              </a:rPr>
              <a:t> </a:t>
            </a:r>
            <a:r>
              <a:rPr sz="7200" b="1" dirty="0">
                <a:solidFill>
                  <a:srgbClr val="C4EEFF"/>
                </a:solidFill>
                <a:latin typeface="Times New Roman"/>
                <a:cs typeface="Times New Roman"/>
              </a:rPr>
              <a:t>ОРВИ</a:t>
            </a:r>
            <a:r>
              <a:rPr sz="7200" b="1" spc="-50" dirty="0">
                <a:solidFill>
                  <a:srgbClr val="C4EEFF"/>
                </a:solidFill>
                <a:latin typeface="Times New Roman"/>
                <a:cs typeface="Times New Roman"/>
              </a:rPr>
              <a:t> </a:t>
            </a:r>
            <a:r>
              <a:rPr sz="7200" b="1" dirty="0">
                <a:solidFill>
                  <a:srgbClr val="C4EEFF"/>
                </a:solidFill>
                <a:latin typeface="Times New Roman"/>
                <a:cs typeface="Times New Roman"/>
              </a:rPr>
              <a:t>и</a:t>
            </a:r>
            <a:r>
              <a:rPr sz="7200" b="1" spc="-55" dirty="0">
                <a:solidFill>
                  <a:srgbClr val="C4EEFF"/>
                </a:solidFill>
                <a:latin typeface="Times New Roman"/>
                <a:cs typeface="Times New Roman"/>
              </a:rPr>
              <a:t> </a:t>
            </a:r>
            <a:r>
              <a:rPr sz="7200" b="1" spc="-5" dirty="0">
                <a:solidFill>
                  <a:srgbClr val="C4EEFF"/>
                </a:solidFill>
                <a:latin typeface="Times New Roman"/>
                <a:cs typeface="Times New Roman"/>
              </a:rPr>
              <a:t>гриппа»</a:t>
            </a:r>
            <a:endParaRPr sz="72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83403" y="4422255"/>
              <a:ext cx="3760469" cy="243574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5992368" cy="2133600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2450" y="3816629"/>
            <a:ext cx="3763886" cy="30411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81" y="0"/>
            <a:ext cx="9145905" cy="1891664"/>
            <a:chOff x="-881" y="0"/>
            <a:chExt cx="9145905" cy="189166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81" y="0"/>
              <a:ext cx="9145643" cy="10199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407" y="114300"/>
              <a:ext cx="1376172" cy="6797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6444" y="114300"/>
              <a:ext cx="2005583" cy="6797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47416" y="114300"/>
              <a:ext cx="3843528" cy="67970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69379" y="114300"/>
              <a:ext cx="1830324" cy="67970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73568" y="114300"/>
              <a:ext cx="810768" cy="6797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50464" y="480059"/>
              <a:ext cx="2202180" cy="67970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26508" y="480059"/>
              <a:ext cx="1147572" cy="67970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84960" y="845819"/>
              <a:ext cx="1274064" cy="6797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34411" y="845819"/>
              <a:ext cx="580644" cy="6797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85871" y="845819"/>
              <a:ext cx="1269491" cy="6797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24655" y="845819"/>
              <a:ext cx="2007107" cy="67970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405628" y="845819"/>
              <a:ext cx="1007363" cy="67970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083808" y="845819"/>
              <a:ext cx="1011936" cy="679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69607" y="845819"/>
              <a:ext cx="647700" cy="679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5403" y="1211580"/>
              <a:ext cx="1278636" cy="67970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14855" y="1211580"/>
              <a:ext cx="1787651" cy="67970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976371" y="1211580"/>
              <a:ext cx="1022603" cy="67970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671315" y="1211580"/>
              <a:ext cx="4511040" cy="6797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76971" y="1211580"/>
              <a:ext cx="580644" cy="679703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394512" y="189687"/>
            <a:ext cx="811212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spc="-35" dirty="0">
                <a:solidFill>
                  <a:srgbClr val="DBF5F8"/>
                </a:solidFill>
                <a:latin typeface="Times New Roman"/>
                <a:cs typeface="Times New Roman"/>
              </a:rPr>
              <a:t>Грипп:</a:t>
            </a:r>
            <a:r>
              <a:rPr sz="2400" b="1" spc="30" dirty="0">
                <a:solidFill>
                  <a:srgbClr val="DBF5F8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DBF5F8"/>
                </a:solidFill>
                <a:latin typeface="Times New Roman"/>
                <a:cs typeface="Times New Roman"/>
              </a:rPr>
              <a:t>актуальная</a:t>
            </a:r>
            <a:r>
              <a:rPr sz="2400" b="1" spc="30" dirty="0">
                <a:solidFill>
                  <a:srgbClr val="DBF5F8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DBF5F8"/>
                </a:solidFill>
                <a:latin typeface="Times New Roman"/>
                <a:cs typeface="Times New Roman"/>
              </a:rPr>
              <a:t>проблема</a:t>
            </a:r>
            <a:r>
              <a:rPr sz="2400" b="1" spc="10" dirty="0">
                <a:solidFill>
                  <a:srgbClr val="DBF5F8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DBF5F8"/>
                </a:solidFill>
                <a:latin typeface="Times New Roman"/>
                <a:cs typeface="Times New Roman"/>
              </a:rPr>
              <a:t>инфекционной</a:t>
            </a:r>
            <a:r>
              <a:rPr sz="2400" b="1" spc="30" dirty="0">
                <a:solidFill>
                  <a:srgbClr val="DBF5F8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DBF5F8"/>
                </a:solidFill>
                <a:latin typeface="Times New Roman"/>
                <a:cs typeface="Times New Roman"/>
              </a:rPr>
              <a:t>патологии</a:t>
            </a:r>
            <a:r>
              <a:rPr sz="2400" b="1" spc="20" dirty="0">
                <a:solidFill>
                  <a:srgbClr val="DBF5F8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DBF5F8"/>
                </a:solidFill>
                <a:latin typeface="Times New Roman"/>
                <a:cs typeface="Times New Roman"/>
              </a:rPr>
              <a:t>на</a:t>
            </a:r>
            <a:endParaRPr sz="24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sz="2400" b="1" spc="-15" dirty="0">
                <a:solidFill>
                  <a:srgbClr val="DBF5F8"/>
                </a:solidFill>
                <a:latin typeface="Times New Roman"/>
                <a:cs typeface="Times New Roman"/>
              </a:rPr>
              <a:t>современном</a:t>
            </a:r>
            <a:r>
              <a:rPr sz="2400" b="1" spc="-25" dirty="0">
                <a:solidFill>
                  <a:srgbClr val="DBF5F8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DBF5F8"/>
                </a:solidFill>
                <a:latin typeface="Times New Roman"/>
                <a:cs typeface="Times New Roman"/>
              </a:rPr>
              <a:t>этапе</a:t>
            </a:r>
            <a:endParaRPr sz="24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2400" b="1" spc="-40" dirty="0">
                <a:solidFill>
                  <a:srgbClr val="DBF5F8"/>
                </a:solidFill>
                <a:latin typeface="Times New Roman"/>
                <a:cs typeface="Times New Roman"/>
              </a:rPr>
              <a:t>Грипп</a:t>
            </a:r>
            <a:r>
              <a:rPr sz="2400" b="1" spc="25" dirty="0">
                <a:solidFill>
                  <a:srgbClr val="DBF5F8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DBF5F8"/>
                </a:solidFill>
                <a:latin typeface="Times New Roman"/>
                <a:cs typeface="Times New Roman"/>
              </a:rPr>
              <a:t>и</a:t>
            </a:r>
            <a:r>
              <a:rPr sz="2400" b="1" spc="-10" dirty="0">
                <a:solidFill>
                  <a:srgbClr val="DBF5F8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DBF5F8"/>
                </a:solidFill>
                <a:latin typeface="Times New Roman"/>
                <a:cs typeface="Times New Roman"/>
              </a:rPr>
              <a:t>ОРВИ</a:t>
            </a:r>
            <a:r>
              <a:rPr sz="2400" b="1" spc="-15" dirty="0">
                <a:solidFill>
                  <a:srgbClr val="DBF5F8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DBF5F8"/>
                </a:solidFill>
                <a:latin typeface="Times New Roman"/>
                <a:cs typeface="Times New Roman"/>
              </a:rPr>
              <a:t>составляют</a:t>
            </a:r>
            <a:r>
              <a:rPr sz="2400" b="1" spc="15" dirty="0">
                <a:solidFill>
                  <a:srgbClr val="DBF5F8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DBF5F8"/>
                </a:solidFill>
                <a:latin typeface="Times New Roman"/>
                <a:cs typeface="Times New Roman"/>
              </a:rPr>
              <a:t>боле</a:t>
            </a:r>
            <a:r>
              <a:rPr sz="2400" b="1" spc="-5" dirty="0">
                <a:solidFill>
                  <a:srgbClr val="DBF5F8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DBF5F8"/>
                </a:solidFill>
                <a:latin typeface="Times New Roman"/>
                <a:cs typeface="Times New Roman"/>
              </a:rPr>
              <a:t>90%</a:t>
            </a:r>
            <a:r>
              <a:rPr sz="2400" b="1" spc="-5" dirty="0">
                <a:solidFill>
                  <a:srgbClr val="DBF5F8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DBF5F8"/>
                </a:solidFill>
                <a:latin typeface="Times New Roman"/>
                <a:cs typeface="Times New Roman"/>
              </a:rPr>
              <a:t>в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400" b="1" dirty="0">
                <a:solidFill>
                  <a:srgbClr val="DBF5F8"/>
                </a:solidFill>
                <a:latin typeface="Times New Roman"/>
                <a:cs typeface="Times New Roman"/>
              </a:rPr>
              <a:t>общей</a:t>
            </a:r>
            <a:r>
              <a:rPr sz="2400" b="1" spc="-5" dirty="0">
                <a:solidFill>
                  <a:srgbClr val="DBF5F8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DBF5F8"/>
                </a:solidFill>
                <a:latin typeface="Times New Roman"/>
                <a:cs typeface="Times New Roman"/>
              </a:rPr>
              <a:t>структуре</a:t>
            </a:r>
            <a:r>
              <a:rPr sz="2400" b="1" spc="15" dirty="0">
                <a:solidFill>
                  <a:srgbClr val="DBF5F8"/>
                </a:solidFill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DBF5F8"/>
                </a:solidFill>
                <a:latin typeface="Times New Roman"/>
                <a:cs typeface="Times New Roman"/>
              </a:rPr>
              <a:t>всей </a:t>
            </a:r>
            <a:r>
              <a:rPr sz="2400" b="1" spc="-10" dirty="0">
                <a:solidFill>
                  <a:srgbClr val="DBF5F8"/>
                </a:solidFill>
                <a:latin typeface="Times New Roman"/>
                <a:cs typeface="Times New Roman"/>
              </a:rPr>
              <a:t>инфекционной</a:t>
            </a:r>
            <a:r>
              <a:rPr sz="2400" b="1" spc="45" dirty="0">
                <a:solidFill>
                  <a:srgbClr val="DBF5F8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DBF5F8"/>
                </a:solidFill>
                <a:latin typeface="Times New Roman"/>
                <a:cs typeface="Times New Roman"/>
              </a:rPr>
              <a:t>заболеваемост</a:t>
            </a:r>
            <a:r>
              <a:rPr sz="2400" b="1" spc="-10" dirty="0">
                <a:solidFill>
                  <a:srgbClr val="6BDBF9"/>
                </a:solidFill>
                <a:latin typeface="Times New Roman"/>
                <a:cs typeface="Times New Roman"/>
              </a:rPr>
              <a:t>и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0" y="1828800"/>
            <a:ext cx="9144000" cy="5029200"/>
            <a:chOff x="0" y="1828800"/>
            <a:chExt cx="9144000" cy="5029200"/>
          </a:xfrm>
        </p:grpSpPr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0" y="1905000"/>
              <a:ext cx="7100316" cy="450037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791200" y="4343399"/>
              <a:ext cx="3352799" cy="251459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829300" y="1828800"/>
              <a:ext cx="3314699" cy="22098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81" y="0"/>
            <a:ext cx="9145905" cy="1020444"/>
            <a:chOff x="-881" y="0"/>
            <a:chExt cx="9145905" cy="102044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81" y="0"/>
              <a:ext cx="9145643" cy="10199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5024" y="400811"/>
              <a:ext cx="6996683" cy="537972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71800" y="1295400"/>
            <a:ext cx="2590800" cy="25146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38800" y="1600200"/>
            <a:ext cx="3352800" cy="227685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15200" y="4572000"/>
            <a:ext cx="1447800" cy="137160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42671" y="3810000"/>
            <a:ext cx="6548755" cy="3048000"/>
            <a:chOff x="42671" y="3810000"/>
            <a:chExt cx="6548755" cy="3048000"/>
          </a:xfrm>
        </p:grpSpPr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671" y="3810000"/>
              <a:ext cx="2048256" cy="16764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33599" y="3886199"/>
              <a:ext cx="4457700" cy="2971798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1066800"/>
            <a:ext cx="2895600" cy="2362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81" y="0"/>
            <a:ext cx="9145905" cy="1020444"/>
            <a:chOff x="-881" y="0"/>
            <a:chExt cx="9145905" cy="102044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81" y="0"/>
              <a:ext cx="9145643" cy="10199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819" y="233172"/>
              <a:ext cx="7403592" cy="505967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20700" y="854710"/>
            <a:ext cx="5066030" cy="265938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87960" indent="-175260">
              <a:lnSpc>
                <a:spcPct val="100000"/>
              </a:lnSpc>
              <a:spcBef>
                <a:spcPts val="675"/>
              </a:spcBef>
              <a:buFont typeface="Constantia"/>
              <a:buChar char="-"/>
              <a:tabLst>
                <a:tab pos="187960" algn="l"/>
              </a:tabLst>
            </a:pPr>
            <a:r>
              <a:rPr sz="2400" b="1" spc="-10" dirty="0">
                <a:solidFill>
                  <a:srgbClr val="FFFFFF"/>
                </a:solidFill>
                <a:latin typeface="Constantia"/>
                <a:cs typeface="Constantia"/>
              </a:rPr>
              <a:t>высокая</a:t>
            </a:r>
            <a:r>
              <a:rPr sz="2400" b="1" spc="-13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температура</a:t>
            </a:r>
            <a:r>
              <a:rPr sz="2400" b="1" i="1" dirty="0">
                <a:solidFill>
                  <a:srgbClr val="FFFFFF"/>
                </a:solidFill>
                <a:latin typeface="Constantia"/>
                <a:cs typeface="Constantia"/>
              </a:rPr>
              <a:t>;</a:t>
            </a:r>
            <a:endParaRPr sz="2400">
              <a:latin typeface="Constantia"/>
              <a:cs typeface="Constantia"/>
            </a:endParaRPr>
          </a:p>
          <a:p>
            <a:pPr marL="184785" indent="-172720">
              <a:lnSpc>
                <a:spcPct val="100000"/>
              </a:lnSpc>
              <a:spcBef>
                <a:spcPts val="575"/>
              </a:spcBef>
              <a:buFont typeface="Constantia"/>
              <a:buChar char="-"/>
              <a:tabLst>
                <a:tab pos="185420" algn="l"/>
              </a:tabLst>
            </a:pP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озноб</a:t>
            </a:r>
            <a:r>
              <a:rPr sz="2400" b="1" spc="-8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и</a:t>
            </a:r>
            <a:r>
              <a:rPr sz="2400" b="1" spc="-12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слабость</a:t>
            </a:r>
            <a:r>
              <a:rPr sz="2400" b="1" i="1" dirty="0">
                <a:solidFill>
                  <a:srgbClr val="FFFFFF"/>
                </a:solidFill>
                <a:latin typeface="Constantia"/>
                <a:cs typeface="Constantia"/>
              </a:rPr>
              <a:t>;</a:t>
            </a:r>
            <a:endParaRPr sz="2400">
              <a:latin typeface="Constantia"/>
              <a:cs typeface="Constantia"/>
            </a:endParaRPr>
          </a:p>
          <a:p>
            <a:pPr marL="187960" indent="-175260">
              <a:lnSpc>
                <a:spcPct val="100000"/>
              </a:lnSpc>
              <a:spcBef>
                <a:spcPts val="575"/>
              </a:spcBef>
              <a:buFont typeface="Constantia"/>
              <a:buChar char="-"/>
              <a:tabLst>
                <a:tab pos="187960" algn="l"/>
                <a:tab pos="2414905" algn="l"/>
                <a:tab pos="2900680" algn="l"/>
              </a:tabLst>
            </a:pPr>
            <a:r>
              <a:rPr sz="2400" b="1" spc="-30" dirty="0">
                <a:solidFill>
                  <a:srgbClr val="FFFFFF"/>
                </a:solidFill>
                <a:latin typeface="Constantia"/>
                <a:cs typeface="Constantia"/>
              </a:rPr>
              <a:t>боль</a:t>
            </a:r>
            <a:r>
              <a:rPr sz="2400" b="1" spc="-9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и</a:t>
            </a:r>
            <a:r>
              <a:rPr sz="2400" b="1" spc="-14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onstantia"/>
                <a:cs typeface="Constantia"/>
              </a:rPr>
              <a:t>ломота	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во	</a:t>
            </a:r>
            <a:r>
              <a:rPr sz="2400" b="1" spc="-15" dirty="0">
                <a:solidFill>
                  <a:srgbClr val="FFFFFF"/>
                </a:solidFill>
                <a:latin typeface="Constantia"/>
                <a:cs typeface="Constantia"/>
              </a:rPr>
              <a:t>всем</a:t>
            </a:r>
            <a:r>
              <a:rPr sz="2400" b="1" spc="-114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теле</a:t>
            </a:r>
            <a:r>
              <a:rPr sz="2400" b="1" i="1" dirty="0">
                <a:solidFill>
                  <a:srgbClr val="FFFFFF"/>
                </a:solidFill>
                <a:latin typeface="Constantia"/>
                <a:cs typeface="Constantia"/>
              </a:rPr>
              <a:t>;</a:t>
            </a:r>
            <a:endParaRPr sz="2400">
              <a:latin typeface="Constantia"/>
              <a:cs typeface="Constantia"/>
            </a:endParaRPr>
          </a:p>
          <a:p>
            <a:pPr marL="187960" indent="-175260">
              <a:lnSpc>
                <a:spcPct val="100000"/>
              </a:lnSpc>
              <a:spcBef>
                <a:spcPts val="580"/>
              </a:spcBef>
              <a:buFont typeface="Constantia"/>
              <a:buChar char="-"/>
              <a:tabLst>
                <a:tab pos="187960" algn="l"/>
              </a:tabLst>
            </a:pP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кашель</a:t>
            </a:r>
            <a:r>
              <a:rPr sz="2400" b="1" i="1" dirty="0">
                <a:solidFill>
                  <a:srgbClr val="FFFFFF"/>
                </a:solidFill>
                <a:latin typeface="Constantia"/>
                <a:cs typeface="Constantia"/>
              </a:rPr>
              <a:t>;</a:t>
            </a:r>
            <a:endParaRPr sz="2400">
              <a:latin typeface="Constantia"/>
              <a:cs typeface="Constantia"/>
            </a:endParaRPr>
          </a:p>
          <a:p>
            <a:pPr marL="187960" indent="-175260">
              <a:lnSpc>
                <a:spcPct val="100000"/>
              </a:lnSpc>
              <a:spcBef>
                <a:spcPts val="575"/>
              </a:spcBef>
              <a:buFont typeface="Constantia"/>
              <a:buChar char="-"/>
              <a:tabLst>
                <a:tab pos="187960" algn="l"/>
              </a:tabLst>
            </a:pPr>
            <a:r>
              <a:rPr sz="2400" b="1" spc="-25" dirty="0">
                <a:solidFill>
                  <a:srgbClr val="FFFFFF"/>
                </a:solidFill>
                <a:latin typeface="Constantia"/>
                <a:cs typeface="Constantia"/>
              </a:rPr>
              <a:t>головная</a:t>
            </a:r>
            <a:r>
              <a:rPr sz="2400" b="1" spc="-12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onstantia"/>
                <a:cs typeface="Constantia"/>
              </a:rPr>
              <a:t>боль</a:t>
            </a:r>
            <a:r>
              <a:rPr sz="2400" b="1" i="1" spc="-10" dirty="0">
                <a:solidFill>
                  <a:srgbClr val="FFFFFF"/>
                </a:solidFill>
                <a:latin typeface="Constantia"/>
                <a:cs typeface="Constantia"/>
              </a:rPr>
              <a:t>;</a:t>
            </a:r>
            <a:endParaRPr sz="2400">
              <a:latin typeface="Constantia"/>
              <a:cs typeface="Constantia"/>
            </a:endParaRPr>
          </a:p>
          <a:p>
            <a:pPr marL="187960" indent="-175260">
              <a:lnSpc>
                <a:spcPct val="100000"/>
              </a:lnSpc>
              <a:spcBef>
                <a:spcPts val="580"/>
              </a:spcBef>
              <a:buFont typeface="Constantia"/>
              <a:buChar char="-"/>
              <a:tabLst>
                <a:tab pos="187960" algn="l"/>
              </a:tabLst>
            </a:pP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насмор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к</a:t>
            </a:r>
            <a:r>
              <a:rPr sz="2400" b="1" spc="-11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ил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и</a:t>
            </a:r>
            <a:r>
              <a:rPr sz="2400" b="1" spc="-7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зал</a:t>
            </a:r>
            <a:r>
              <a:rPr sz="2400" b="1" spc="-50" dirty="0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sz="2400" b="1" spc="-55" dirty="0">
                <a:solidFill>
                  <a:srgbClr val="FFFFFF"/>
                </a:solidFill>
                <a:latin typeface="Constantia"/>
                <a:cs typeface="Constantia"/>
              </a:rPr>
              <a:t>ж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е</a:t>
            </a:r>
            <a:r>
              <a:rPr sz="2400" b="1" spc="10" dirty="0">
                <a:solidFill>
                  <a:srgbClr val="FFFFFF"/>
                </a:solidFill>
                <a:latin typeface="Constantia"/>
                <a:cs typeface="Constantia"/>
              </a:rPr>
              <a:t>н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н</a:t>
            </a:r>
            <a:r>
              <a:rPr sz="2400" b="1" spc="5" dirty="0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с</a:t>
            </a:r>
            <a:r>
              <a:rPr sz="2400" b="1" spc="5" dirty="0">
                <a:solidFill>
                  <a:srgbClr val="FFFFFF"/>
                </a:solidFill>
                <a:latin typeface="Constantia"/>
                <a:cs typeface="Constantia"/>
              </a:rPr>
              <a:t>т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ь</a:t>
            </a:r>
            <a:r>
              <a:rPr sz="2400" b="1" spc="-14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носа</a:t>
            </a:r>
            <a:endParaRPr sz="2400">
              <a:latin typeface="Constantia"/>
              <a:cs typeface="Constanti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43600" y="1143000"/>
            <a:ext cx="3048000" cy="25146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3887723"/>
            <a:ext cx="4191000" cy="29702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76800" y="3962399"/>
            <a:ext cx="4267199" cy="28955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572" y="0"/>
            <a:ext cx="9149715" cy="6863080"/>
            <a:chOff x="-4572" y="0"/>
            <a:chExt cx="9149715" cy="68630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81" y="0"/>
              <a:ext cx="9145643" cy="6857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761999"/>
              <a:ext cx="3048000" cy="6096000"/>
            </a:xfrm>
            <a:custGeom>
              <a:avLst/>
              <a:gdLst/>
              <a:ahLst/>
              <a:cxnLst/>
              <a:rect l="l" t="t" r="r" b="b"/>
              <a:pathLst>
                <a:path w="3048000" h="6096000">
                  <a:moveTo>
                    <a:pt x="3048000" y="6095998"/>
                  </a:moveTo>
                  <a:lnTo>
                    <a:pt x="3048000" y="0"/>
                  </a:lnTo>
                  <a:lnTo>
                    <a:pt x="0" y="0"/>
                  </a:lnTo>
                  <a:lnTo>
                    <a:pt x="0" y="6095998"/>
                  </a:lnTo>
                  <a:lnTo>
                    <a:pt x="3048000" y="6095998"/>
                  </a:lnTo>
                  <a:close/>
                </a:path>
              </a:pathLst>
            </a:custGeom>
            <a:solidFill>
              <a:srgbClr val="DBF5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761999"/>
              <a:ext cx="3048000" cy="6096000"/>
            </a:xfrm>
            <a:custGeom>
              <a:avLst/>
              <a:gdLst/>
              <a:ahLst/>
              <a:cxnLst/>
              <a:rect l="l" t="t" r="r" b="b"/>
              <a:pathLst>
                <a:path w="3048000" h="6096000">
                  <a:moveTo>
                    <a:pt x="3047999" y="6095998"/>
                  </a:moveTo>
                  <a:lnTo>
                    <a:pt x="3047999" y="0"/>
                  </a:lnTo>
                  <a:lnTo>
                    <a:pt x="0" y="0"/>
                  </a:lnTo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0" y="3918203"/>
              <a:ext cx="6095999" cy="293979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914400"/>
              <a:ext cx="3044952" cy="47244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81" y="0"/>
            <a:ext cx="9145643" cy="6857998"/>
            <a:chOff x="-881" y="0"/>
            <a:chExt cx="9145643" cy="6857998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81" y="0"/>
              <a:ext cx="9145643" cy="10199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88" y="0"/>
              <a:ext cx="7722108" cy="52578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19799" y="4648200"/>
              <a:ext cx="3124199" cy="220979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8600" y="4671059"/>
              <a:ext cx="3886200" cy="218693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95999" y="0"/>
              <a:ext cx="3047999" cy="20269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81" y="0"/>
            <a:ext cx="9145643" cy="685799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8755" y="856488"/>
            <a:ext cx="4610100" cy="4343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325870" y="1448079"/>
            <a:ext cx="1905000" cy="1050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35" marR="5080" indent="-52069">
              <a:lnSpc>
                <a:spcPct val="1201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FFFFFF"/>
                </a:solidFill>
                <a:latin typeface="Constantia"/>
                <a:cs typeface="Constantia"/>
              </a:rPr>
              <a:t>Осно</a:t>
            </a:r>
            <a:r>
              <a:rPr sz="2800" b="1" spc="-20" dirty="0">
                <a:solidFill>
                  <a:srgbClr val="FFFFFF"/>
                </a:solidFill>
                <a:latin typeface="Constantia"/>
                <a:cs typeface="Constantia"/>
              </a:rPr>
              <a:t>в</a:t>
            </a:r>
            <a:r>
              <a:rPr sz="2800" b="1" spc="-10" dirty="0">
                <a:solidFill>
                  <a:srgbClr val="FFFFFF"/>
                </a:solidFill>
                <a:latin typeface="Constantia"/>
                <a:cs typeface="Constantia"/>
              </a:rPr>
              <a:t>ным  </a:t>
            </a:r>
            <a:r>
              <a:rPr sz="2800" b="1" spc="-15" dirty="0">
                <a:solidFill>
                  <a:srgbClr val="FFFFFF"/>
                </a:solidFill>
                <a:latin typeface="Constantia"/>
                <a:cs typeface="Constantia"/>
              </a:rPr>
              <a:t>средством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15659" y="2473348"/>
            <a:ext cx="2658745" cy="10496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0065" marR="5080" indent="-508000">
              <a:lnSpc>
                <a:spcPct val="120000"/>
              </a:lnSpc>
              <a:spcBef>
                <a:spcPts val="95"/>
              </a:spcBef>
            </a:pPr>
            <a:r>
              <a:rPr sz="2800" b="1" spc="-5" dirty="0">
                <a:latin typeface="Constantia"/>
                <a:cs typeface="Constantia"/>
              </a:rPr>
              <a:t>п</a:t>
            </a:r>
            <a:r>
              <a:rPr sz="2800" b="1" spc="-15" dirty="0">
                <a:latin typeface="Constantia"/>
                <a:cs typeface="Constantia"/>
              </a:rPr>
              <a:t>р</a:t>
            </a:r>
            <a:r>
              <a:rPr sz="2800" b="1" spc="-5" dirty="0">
                <a:latin typeface="Constantia"/>
                <a:cs typeface="Constantia"/>
              </a:rPr>
              <a:t>о</a:t>
            </a:r>
            <a:r>
              <a:rPr sz="2800" b="1" spc="-20" dirty="0">
                <a:latin typeface="Constantia"/>
                <a:cs typeface="Constantia"/>
              </a:rPr>
              <a:t>ф</a:t>
            </a:r>
            <a:r>
              <a:rPr sz="2800" b="1" spc="-5" dirty="0">
                <a:latin typeface="Constantia"/>
                <a:cs typeface="Constantia"/>
              </a:rPr>
              <a:t>илакт</a:t>
            </a:r>
            <a:r>
              <a:rPr sz="2800" b="1" spc="5" dirty="0">
                <a:latin typeface="Constantia"/>
                <a:cs typeface="Constantia"/>
              </a:rPr>
              <a:t>и</a:t>
            </a:r>
            <a:r>
              <a:rPr sz="2800" b="1" spc="-5" dirty="0">
                <a:latin typeface="Constantia"/>
                <a:cs typeface="Constantia"/>
              </a:rPr>
              <a:t>ки  </a:t>
            </a:r>
            <a:r>
              <a:rPr sz="2800" b="1" spc="-15" dirty="0">
                <a:latin typeface="Constantia"/>
                <a:cs typeface="Constantia"/>
              </a:rPr>
              <a:t>ГРИППА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56579" y="3500317"/>
            <a:ext cx="3090545" cy="1118235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750"/>
              </a:spcBef>
            </a:pPr>
            <a:r>
              <a:rPr sz="2800" b="1" spc="-25" dirty="0">
                <a:solidFill>
                  <a:srgbClr val="FFFFFF"/>
                </a:solidFill>
                <a:latin typeface="Constantia"/>
                <a:cs typeface="Constantia"/>
              </a:rPr>
              <a:t>является</a:t>
            </a:r>
            <a:endParaRPr sz="2800">
              <a:latin typeface="Constantia"/>
              <a:cs typeface="Constantia"/>
            </a:endParaRPr>
          </a:p>
          <a:p>
            <a:pPr algn="ctr">
              <a:lnSpc>
                <a:spcPct val="100000"/>
              </a:lnSpc>
              <a:spcBef>
                <a:spcPts val="750"/>
              </a:spcBef>
            </a:pPr>
            <a:r>
              <a:rPr sz="3200" b="1" spc="-5" dirty="0">
                <a:solidFill>
                  <a:srgbClr val="FF0000"/>
                </a:solidFill>
                <a:latin typeface="Constantia"/>
                <a:cs typeface="Constantia"/>
              </a:rPr>
              <a:t>ВАКЦИНАЦИЯ</a:t>
            </a:r>
            <a:endParaRPr sz="3200">
              <a:latin typeface="Constantia"/>
              <a:cs typeface="Constanti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00" y="1600200"/>
            <a:ext cx="3962400" cy="46482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53200" y="4953000"/>
            <a:ext cx="2362200" cy="1676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81" y="0"/>
            <a:ext cx="9145905" cy="6858000"/>
            <a:chOff x="-881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81" y="0"/>
              <a:ext cx="9145643" cy="10199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52599" y="0"/>
              <a:ext cx="5715000" cy="68579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-27432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820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81" y="0"/>
            <a:ext cx="9145905" cy="6858000"/>
            <a:chOff x="-881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81" y="0"/>
              <a:ext cx="9145643" cy="10199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90600"/>
              <a:ext cx="9144000" cy="58673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863193" y="1073861"/>
            <a:ext cx="7417612" cy="1846659"/>
          </a:xfrm>
        </p:spPr>
        <p:txBody>
          <a:bodyPr/>
          <a:lstStyle/>
          <a:p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В Тверскую область поступила вакцина</a:t>
            </a:r>
            <a:endParaRPr lang="ru-RU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4"/>
          </p:nvPr>
        </p:nvSpPr>
        <p:spPr>
          <a:xfrm>
            <a:off x="533400" y="3124200"/>
            <a:ext cx="2667000" cy="1846659"/>
          </a:xfrm>
        </p:spPr>
        <p:txBody>
          <a:bodyPr/>
          <a:lstStyle/>
          <a:p>
            <a:r>
              <a:rPr lang="ru-RU" sz="6000" dirty="0" smtClean="0"/>
              <a:t>для детей</a:t>
            </a:r>
            <a:endParaRPr lang="ru-RU" sz="6000" dirty="0"/>
          </a:p>
        </p:txBody>
      </p:sp>
      <p:pic>
        <p:nvPicPr>
          <p:cNvPr id="7" name="Объект 1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926616"/>
            <a:ext cx="3978275" cy="2650525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875" y="3276600"/>
            <a:ext cx="4547007" cy="302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851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81" y="0"/>
            <a:ext cx="9145905" cy="6858000"/>
            <a:chOff x="-881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81" y="0"/>
              <a:ext cx="9145643" cy="10199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907" y="990600"/>
              <a:ext cx="9118091" cy="58673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81" y="0"/>
            <a:ext cx="9145643" cy="101993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066800"/>
            <a:ext cx="9144000" cy="579119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81" y="0"/>
            <a:ext cx="9145905" cy="6858000"/>
            <a:chOff x="-881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81" y="0"/>
              <a:ext cx="9145643" cy="10199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90600"/>
              <a:ext cx="9143999" cy="58673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81" y="0"/>
            <a:ext cx="9145643" cy="101993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143000"/>
            <a:ext cx="9144000" cy="571499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29400" y="4160520"/>
            <a:ext cx="2514599" cy="256489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296924" y="0"/>
            <a:ext cx="6649720" cy="1917700"/>
            <a:chOff x="1296924" y="0"/>
            <a:chExt cx="6649720" cy="19177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6924" y="0"/>
              <a:ext cx="6355080" cy="81991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51547" y="0"/>
              <a:ext cx="829055" cy="8199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56944" y="356615"/>
              <a:ext cx="6489191" cy="101193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97964" y="905255"/>
              <a:ext cx="5181599" cy="101193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567941" y="0"/>
            <a:ext cx="601027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3600" b="1" i="1" dirty="0">
                <a:solidFill>
                  <a:srgbClr val="B5ECFC"/>
                </a:solidFill>
                <a:latin typeface="Times New Roman"/>
                <a:cs typeface="Times New Roman"/>
              </a:rPr>
              <a:t>Вакцинация</a:t>
            </a:r>
            <a:r>
              <a:rPr sz="3600" b="1" i="1" spc="-40" dirty="0">
                <a:solidFill>
                  <a:srgbClr val="B5ECFC"/>
                </a:solidFill>
                <a:latin typeface="Times New Roman"/>
                <a:cs typeface="Times New Roman"/>
              </a:rPr>
              <a:t> </a:t>
            </a:r>
            <a:r>
              <a:rPr sz="3600" b="1" i="1" spc="-5" dirty="0">
                <a:solidFill>
                  <a:srgbClr val="B5ECFC"/>
                </a:solidFill>
                <a:latin typeface="Times New Roman"/>
                <a:cs typeface="Times New Roman"/>
              </a:rPr>
              <a:t>против</a:t>
            </a:r>
            <a:r>
              <a:rPr sz="3600" b="1" i="1" spc="-25" dirty="0">
                <a:solidFill>
                  <a:srgbClr val="B5ECFC"/>
                </a:solidFill>
                <a:latin typeface="Times New Roman"/>
                <a:cs typeface="Times New Roman"/>
              </a:rPr>
              <a:t> </a:t>
            </a:r>
            <a:r>
              <a:rPr sz="3600" b="1" i="1" spc="-5" dirty="0">
                <a:solidFill>
                  <a:srgbClr val="B5ECFC"/>
                </a:solidFill>
                <a:latin typeface="Times New Roman"/>
                <a:cs typeface="Times New Roman"/>
              </a:rPr>
              <a:t>гриппа</a:t>
            </a:r>
            <a:r>
              <a:rPr sz="3600" b="1" i="1" spc="-40" dirty="0">
                <a:solidFill>
                  <a:srgbClr val="B5ECFC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B5ECFC"/>
                </a:solidFill>
                <a:latin typeface="Times New Roman"/>
                <a:cs typeface="Times New Roman"/>
              </a:rPr>
              <a:t>– </a:t>
            </a:r>
            <a:r>
              <a:rPr sz="3600" b="1" i="1" spc="-885" dirty="0">
                <a:solidFill>
                  <a:srgbClr val="B5ECFC"/>
                </a:solidFill>
                <a:latin typeface="Times New Roman"/>
                <a:cs typeface="Times New Roman"/>
              </a:rPr>
              <a:t> </a:t>
            </a:r>
            <a:r>
              <a:rPr sz="3600" b="1" i="1" spc="-20" dirty="0">
                <a:solidFill>
                  <a:srgbClr val="B5ECFC"/>
                </a:solidFill>
                <a:latin typeface="Times New Roman"/>
                <a:cs typeface="Times New Roman"/>
              </a:rPr>
              <a:t>самый </a:t>
            </a:r>
            <a:r>
              <a:rPr sz="3600" b="1" i="1" spc="-10" dirty="0">
                <a:solidFill>
                  <a:srgbClr val="B5ECFC"/>
                </a:solidFill>
                <a:latin typeface="Times New Roman"/>
                <a:cs typeface="Times New Roman"/>
              </a:rPr>
              <a:t>эффективный </a:t>
            </a:r>
            <a:r>
              <a:rPr sz="3600" b="1" i="1" spc="-15" dirty="0">
                <a:solidFill>
                  <a:srgbClr val="B5ECFC"/>
                </a:solidFill>
                <a:latin typeface="Times New Roman"/>
                <a:cs typeface="Times New Roman"/>
              </a:rPr>
              <a:t>способ </a:t>
            </a:r>
            <a:r>
              <a:rPr sz="3600" b="1" i="1" spc="-10" dirty="0">
                <a:solidFill>
                  <a:srgbClr val="B5ECFC"/>
                </a:solidFill>
                <a:latin typeface="Times New Roman"/>
                <a:cs typeface="Times New Roman"/>
              </a:rPr>
              <a:t> профилактики</a:t>
            </a:r>
            <a:r>
              <a:rPr sz="3600" b="1" i="1" spc="-15" dirty="0">
                <a:solidFill>
                  <a:srgbClr val="B5ECFC"/>
                </a:solidFill>
                <a:latin typeface="Times New Roman"/>
                <a:cs typeface="Times New Roman"/>
              </a:rPr>
              <a:t> </a:t>
            </a:r>
            <a:r>
              <a:rPr sz="3600" b="1" i="1" spc="-5" dirty="0">
                <a:solidFill>
                  <a:srgbClr val="B5ECFC"/>
                </a:solidFill>
                <a:latin typeface="Times New Roman"/>
                <a:cs typeface="Times New Roman"/>
              </a:rPr>
              <a:t>гриппа</a:t>
            </a:r>
            <a:endParaRPr sz="36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8580" y="4386071"/>
            <a:ext cx="6707505" cy="2070100"/>
            <a:chOff x="68580" y="4386071"/>
            <a:chExt cx="6707505" cy="2070100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580" y="4386071"/>
              <a:ext cx="4026408" cy="89915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2420" y="4943855"/>
              <a:ext cx="3538728" cy="8381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580" y="4971287"/>
              <a:ext cx="6707124" cy="8991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2420" y="5529071"/>
              <a:ext cx="6120384" cy="8381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2420" y="6114287"/>
              <a:ext cx="4142232" cy="8382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0688" y="5556503"/>
              <a:ext cx="4527804" cy="89915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307340" y="1618146"/>
            <a:ext cx="7218045" cy="455549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2600" b="1" spc="-30" dirty="0">
                <a:solidFill>
                  <a:srgbClr val="F1F1F1"/>
                </a:solidFill>
                <a:latin typeface="Times New Roman"/>
                <a:cs typeface="Times New Roman"/>
              </a:rPr>
              <a:t>Уважаемые </a:t>
            </a:r>
            <a:r>
              <a:rPr sz="2600" b="1" spc="-10" dirty="0">
                <a:solidFill>
                  <a:srgbClr val="F1F1F1"/>
                </a:solidFill>
                <a:latin typeface="Times New Roman"/>
                <a:cs typeface="Times New Roman"/>
              </a:rPr>
              <a:t>родители!</a:t>
            </a: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600" b="1" dirty="0">
                <a:solidFill>
                  <a:srgbClr val="F1F1F1"/>
                </a:solidFill>
                <a:latin typeface="Times New Roman"/>
                <a:cs typeface="Times New Roman"/>
              </a:rPr>
              <a:t>Если</a:t>
            </a:r>
            <a:r>
              <a:rPr sz="2600" b="1" spc="-5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F1F1F1"/>
                </a:solidFill>
                <a:latin typeface="Times New Roman"/>
                <a:cs typeface="Times New Roman"/>
              </a:rPr>
              <a:t>Вы</a:t>
            </a:r>
            <a:r>
              <a:rPr sz="2600" b="1" spc="-25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2600" b="1" spc="-5" dirty="0">
                <a:solidFill>
                  <a:srgbClr val="F1F1F1"/>
                </a:solidFill>
                <a:latin typeface="Times New Roman"/>
                <a:cs typeface="Times New Roman"/>
              </a:rPr>
              <a:t>не </a:t>
            </a:r>
            <a:r>
              <a:rPr sz="2600" b="1" spc="-20" dirty="0">
                <a:solidFill>
                  <a:srgbClr val="F1F1F1"/>
                </a:solidFill>
                <a:latin typeface="Times New Roman"/>
                <a:cs typeface="Times New Roman"/>
              </a:rPr>
              <a:t>хотите,</a:t>
            </a:r>
            <a:r>
              <a:rPr sz="2600" b="1" spc="-35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2600" b="1" spc="-5" dirty="0">
                <a:solidFill>
                  <a:srgbClr val="F1F1F1"/>
                </a:solidFill>
                <a:latin typeface="Times New Roman"/>
                <a:cs typeface="Times New Roman"/>
              </a:rPr>
              <a:t>чтобы</a:t>
            </a:r>
            <a:r>
              <a:rPr sz="2600" b="1" spc="-50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2600" b="1" spc="-5" dirty="0">
                <a:solidFill>
                  <a:srgbClr val="F1F1F1"/>
                </a:solidFill>
                <a:latin typeface="Times New Roman"/>
                <a:cs typeface="Times New Roman"/>
              </a:rPr>
              <a:t>ваш ребенок</a:t>
            </a:r>
            <a:r>
              <a:rPr sz="2600" b="1" spc="-25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2600" b="1" spc="-15" dirty="0">
                <a:solidFill>
                  <a:srgbClr val="F1F1F1"/>
                </a:solidFill>
                <a:latin typeface="Times New Roman"/>
                <a:cs typeface="Times New Roman"/>
              </a:rPr>
              <a:t>болел!</a:t>
            </a:r>
            <a:endParaRPr sz="2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625"/>
              </a:spcBef>
            </a:pPr>
            <a:r>
              <a:rPr sz="2600" b="1" dirty="0">
                <a:solidFill>
                  <a:srgbClr val="F1F1F1"/>
                </a:solidFill>
                <a:latin typeface="Times New Roman"/>
                <a:cs typeface="Times New Roman"/>
              </a:rPr>
              <a:t>Если</a:t>
            </a:r>
            <a:r>
              <a:rPr sz="2600" b="1" spc="-5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F1F1F1"/>
                </a:solidFill>
                <a:latin typeface="Times New Roman"/>
                <a:cs typeface="Times New Roman"/>
              </a:rPr>
              <a:t>Вы</a:t>
            </a:r>
            <a:r>
              <a:rPr sz="2600" b="1" spc="-25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2600" b="1" spc="-20" dirty="0">
                <a:solidFill>
                  <a:srgbClr val="F1F1F1"/>
                </a:solidFill>
                <a:latin typeface="Times New Roman"/>
                <a:cs typeface="Times New Roman"/>
              </a:rPr>
              <a:t>хотите,</a:t>
            </a:r>
            <a:r>
              <a:rPr sz="2600" b="1" spc="-40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2600" b="1" spc="-5" dirty="0">
                <a:solidFill>
                  <a:srgbClr val="F1F1F1"/>
                </a:solidFill>
                <a:latin typeface="Times New Roman"/>
                <a:cs typeface="Times New Roman"/>
              </a:rPr>
              <a:t>чтобы</a:t>
            </a:r>
            <a:r>
              <a:rPr sz="2600" b="1" spc="-50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2600" b="1" spc="-5" dirty="0">
                <a:solidFill>
                  <a:srgbClr val="F1F1F1"/>
                </a:solidFill>
                <a:latin typeface="Times New Roman"/>
                <a:cs typeface="Times New Roman"/>
              </a:rPr>
              <a:t>ваш ребенок</a:t>
            </a:r>
            <a:r>
              <a:rPr sz="2600" b="1" spc="-30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F1F1F1"/>
                </a:solidFill>
                <a:latin typeface="Times New Roman"/>
                <a:cs typeface="Times New Roman"/>
              </a:rPr>
              <a:t>встречался </a:t>
            </a:r>
            <a:r>
              <a:rPr sz="2600" b="1" spc="-635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F1F1F1"/>
                </a:solidFill>
                <a:latin typeface="Times New Roman"/>
                <a:cs typeface="Times New Roman"/>
              </a:rPr>
              <a:t>с </a:t>
            </a:r>
            <a:r>
              <a:rPr sz="2600" b="1" spc="-5" dirty="0">
                <a:solidFill>
                  <a:srgbClr val="F1F1F1"/>
                </a:solidFill>
                <a:latin typeface="Times New Roman"/>
                <a:cs typeface="Times New Roman"/>
              </a:rPr>
              <a:t>друзьями,</a:t>
            </a:r>
            <a:r>
              <a:rPr sz="2600" b="1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2600" b="1" spc="-10" dirty="0">
                <a:solidFill>
                  <a:srgbClr val="F1F1F1"/>
                </a:solidFill>
                <a:latin typeface="Times New Roman"/>
                <a:cs typeface="Times New Roman"/>
              </a:rPr>
              <a:t>катался</a:t>
            </a:r>
            <a:r>
              <a:rPr sz="2600" b="1" spc="-35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2600" b="1" spc="-5" dirty="0">
                <a:solidFill>
                  <a:srgbClr val="F1F1F1"/>
                </a:solidFill>
                <a:latin typeface="Times New Roman"/>
                <a:cs typeface="Times New Roman"/>
              </a:rPr>
              <a:t>на</a:t>
            </a:r>
            <a:r>
              <a:rPr sz="2600" b="1" spc="-15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2600" b="1" spc="-10" dirty="0">
                <a:solidFill>
                  <a:srgbClr val="F1F1F1"/>
                </a:solidFill>
                <a:latin typeface="Times New Roman"/>
                <a:cs typeface="Times New Roman"/>
              </a:rPr>
              <a:t>коньках</a:t>
            </a:r>
            <a:r>
              <a:rPr sz="2600" b="1" spc="-15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F1F1F1"/>
                </a:solidFill>
                <a:latin typeface="Times New Roman"/>
                <a:cs typeface="Times New Roman"/>
              </a:rPr>
              <a:t>и </a:t>
            </a:r>
            <a:r>
              <a:rPr sz="2600" b="1" spc="-5" dirty="0">
                <a:solidFill>
                  <a:srgbClr val="F1F1F1"/>
                </a:solidFill>
                <a:latin typeface="Times New Roman"/>
                <a:cs typeface="Times New Roman"/>
              </a:rPr>
              <a:t>лыжах!</a:t>
            </a: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600" b="1" dirty="0">
                <a:solidFill>
                  <a:srgbClr val="F1F1F1"/>
                </a:solidFill>
                <a:latin typeface="Times New Roman"/>
                <a:cs typeface="Times New Roman"/>
              </a:rPr>
              <a:t>Если</a:t>
            </a:r>
            <a:r>
              <a:rPr sz="2600" b="1" spc="-5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F1F1F1"/>
                </a:solidFill>
                <a:latin typeface="Times New Roman"/>
                <a:cs typeface="Times New Roman"/>
              </a:rPr>
              <a:t>Вы</a:t>
            </a:r>
            <a:r>
              <a:rPr sz="2600" b="1" spc="-25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2600" b="1" spc="-20" dirty="0">
                <a:solidFill>
                  <a:srgbClr val="F1F1F1"/>
                </a:solidFill>
                <a:latin typeface="Times New Roman"/>
                <a:cs typeface="Times New Roman"/>
              </a:rPr>
              <a:t>хотите,</a:t>
            </a:r>
            <a:r>
              <a:rPr sz="2600" b="1" spc="-40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2600" b="1" spc="-5" dirty="0">
                <a:solidFill>
                  <a:srgbClr val="F1F1F1"/>
                </a:solidFill>
                <a:latin typeface="Times New Roman"/>
                <a:cs typeface="Times New Roman"/>
              </a:rPr>
              <a:t>чтобы</a:t>
            </a:r>
            <a:r>
              <a:rPr sz="2600" b="1" spc="-50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2600" b="1" spc="-5" dirty="0">
                <a:solidFill>
                  <a:srgbClr val="F1F1F1"/>
                </a:solidFill>
                <a:latin typeface="Times New Roman"/>
                <a:cs typeface="Times New Roman"/>
              </a:rPr>
              <a:t>ваш ребенок</a:t>
            </a:r>
            <a:r>
              <a:rPr sz="2600" b="1" spc="-25" dirty="0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F1F1F1"/>
                </a:solidFill>
                <a:latin typeface="Times New Roman"/>
                <a:cs typeface="Times New Roman"/>
              </a:rPr>
              <a:t>учился!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200" b="1" u="heavy" spc="-80" dirty="0">
                <a:solidFill>
                  <a:srgbClr val="F10000"/>
                </a:solidFill>
                <a:uFill>
                  <a:solidFill>
                    <a:srgbClr val="F10000"/>
                  </a:solidFill>
                </a:uFill>
                <a:latin typeface="Times New Roman"/>
                <a:cs typeface="Times New Roman"/>
              </a:rPr>
              <a:t>ЗНАЧИТ</a:t>
            </a:r>
            <a:r>
              <a:rPr sz="3200" b="1" u="heavy" spc="-60" dirty="0">
                <a:solidFill>
                  <a:srgbClr val="F10000"/>
                </a:solidFill>
                <a:uFill>
                  <a:solidFill>
                    <a:srgbClr val="F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heavy" spc="5" dirty="0">
                <a:solidFill>
                  <a:srgbClr val="F10000"/>
                </a:solidFill>
                <a:uFill>
                  <a:solidFill>
                    <a:srgbClr val="F10000"/>
                  </a:solidFill>
                </a:uFill>
                <a:latin typeface="Times New Roman"/>
                <a:cs typeface="Times New Roman"/>
              </a:rPr>
              <a:t>ВЫ</a:t>
            </a:r>
            <a:r>
              <a:rPr sz="3200" b="1" u="heavy" spc="-35" dirty="0">
                <a:solidFill>
                  <a:srgbClr val="F10000"/>
                </a:solidFill>
                <a:uFill>
                  <a:solidFill>
                    <a:srgbClr val="F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heavy" spc="5" dirty="0">
                <a:solidFill>
                  <a:srgbClr val="F10000"/>
                </a:solidFill>
                <a:uFill>
                  <a:solidFill>
                    <a:srgbClr val="F10000"/>
                  </a:solidFill>
                </a:uFill>
                <a:latin typeface="Times New Roman"/>
                <a:cs typeface="Times New Roman"/>
              </a:rPr>
              <a:t>УЖЕ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2301240" algn="l"/>
              </a:tabLst>
            </a:pPr>
            <a:r>
              <a:rPr sz="3200" b="1" u="heavy" dirty="0">
                <a:solidFill>
                  <a:srgbClr val="F10000"/>
                </a:solidFill>
                <a:uFill>
                  <a:solidFill>
                    <a:srgbClr val="F10000"/>
                  </a:solidFill>
                </a:uFill>
                <a:latin typeface="Times New Roman"/>
                <a:cs typeface="Times New Roman"/>
              </a:rPr>
              <a:t>ПРИВИЛИ	</a:t>
            </a:r>
            <a:r>
              <a:rPr sz="3200" b="1" u="heavy" spc="-15" dirty="0">
                <a:solidFill>
                  <a:srgbClr val="F10000"/>
                </a:solidFill>
                <a:uFill>
                  <a:solidFill>
                    <a:srgbClr val="F10000"/>
                  </a:solidFill>
                </a:uFill>
                <a:latin typeface="Times New Roman"/>
                <a:cs typeface="Times New Roman"/>
              </a:rPr>
              <a:t>СВОЕГО</a:t>
            </a:r>
            <a:r>
              <a:rPr sz="3200" b="1" u="heavy" spc="-50" dirty="0">
                <a:solidFill>
                  <a:srgbClr val="F10000"/>
                </a:solidFill>
                <a:uFill>
                  <a:solidFill>
                    <a:srgbClr val="F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heavy" dirty="0">
                <a:solidFill>
                  <a:srgbClr val="F10000"/>
                </a:solidFill>
                <a:uFill>
                  <a:solidFill>
                    <a:srgbClr val="F10000"/>
                  </a:solidFill>
                </a:uFill>
                <a:latin typeface="Times New Roman"/>
                <a:cs typeface="Times New Roman"/>
              </a:rPr>
              <a:t>РЕБЕНКА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3200" u="heavy" dirty="0">
                <a:solidFill>
                  <a:srgbClr val="F10000"/>
                </a:solidFill>
                <a:uFill>
                  <a:solidFill>
                    <a:srgbClr val="F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heavy" spc="-5" dirty="0">
                <a:solidFill>
                  <a:srgbClr val="F10000"/>
                </a:solidFill>
                <a:uFill>
                  <a:solidFill>
                    <a:srgbClr val="F10000"/>
                  </a:solidFill>
                </a:uFill>
                <a:latin typeface="Times New Roman"/>
                <a:cs typeface="Times New Roman"/>
              </a:rPr>
              <a:t>ПРОТИВ</a:t>
            </a:r>
            <a:r>
              <a:rPr sz="3200" b="1" u="heavy" spc="-50" dirty="0">
                <a:solidFill>
                  <a:srgbClr val="F10000"/>
                </a:solidFill>
                <a:uFill>
                  <a:solidFill>
                    <a:srgbClr val="F1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heavy" spc="-5" dirty="0">
                <a:solidFill>
                  <a:srgbClr val="F10000"/>
                </a:solidFill>
                <a:uFill>
                  <a:solidFill>
                    <a:srgbClr val="F10000"/>
                  </a:solidFill>
                </a:uFill>
                <a:latin typeface="Times New Roman"/>
                <a:cs typeface="Times New Roman"/>
              </a:rPr>
              <a:t>ГРИППА!!!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81" y="0"/>
            <a:ext cx="9145905" cy="2819400"/>
            <a:chOff x="-881" y="0"/>
            <a:chExt cx="9145905" cy="2819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81" y="0"/>
              <a:ext cx="9145643" cy="10199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6696" y="86868"/>
              <a:ext cx="6950964" cy="12466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399" y="914400"/>
              <a:ext cx="2362200" cy="19050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493134" y="1496313"/>
            <a:ext cx="5353050" cy="287972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 marR="5080">
              <a:lnSpc>
                <a:spcPts val="2810"/>
              </a:lnSpc>
              <a:spcBef>
                <a:spcPts val="455"/>
              </a:spcBef>
              <a:tabLst>
                <a:tab pos="2755900" algn="l"/>
              </a:tabLst>
            </a:pPr>
            <a:r>
              <a:rPr sz="2450" dirty="0">
                <a:solidFill>
                  <a:srgbClr val="0AD0D9"/>
                </a:solidFill>
                <a:latin typeface="Constantia"/>
                <a:cs typeface="Constantia"/>
              </a:rPr>
              <a:t>-</a:t>
            </a:r>
            <a:r>
              <a:rPr sz="2600" b="1" spc="-60" dirty="0">
                <a:solidFill>
                  <a:srgbClr val="FFFFFF"/>
                </a:solidFill>
                <a:latin typeface="Constantia"/>
                <a:cs typeface="Constantia"/>
              </a:rPr>
              <a:t>к</a:t>
            </a:r>
            <a:r>
              <a:rPr sz="2600" b="1" spc="-15" dirty="0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мф</a:t>
            </a:r>
            <a:r>
              <a:rPr sz="2600" b="1" spc="-10" dirty="0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sz="2600" b="1" spc="-5" dirty="0">
                <a:solidFill>
                  <a:srgbClr val="FFFFFF"/>
                </a:solidFill>
                <a:latin typeface="Constantia"/>
                <a:cs typeface="Constantia"/>
              </a:rPr>
              <a:t>ртны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й	</a:t>
            </a:r>
            <a:r>
              <a:rPr sz="2600" b="1" spc="-30" dirty="0">
                <a:solidFill>
                  <a:srgbClr val="FFFFFF"/>
                </a:solidFill>
                <a:latin typeface="Constantia"/>
                <a:cs typeface="Constantia"/>
              </a:rPr>
              <a:t>т</a:t>
            </a:r>
            <a:r>
              <a:rPr sz="2600" b="1" spc="-10" dirty="0">
                <a:solidFill>
                  <a:srgbClr val="FFFFFF"/>
                </a:solidFill>
                <a:latin typeface="Constantia"/>
                <a:cs typeface="Constantia"/>
              </a:rPr>
              <a:t>е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м</a:t>
            </a:r>
            <a:r>
              <a:rPr sz="2600" b="1" spc="-10" dirty="0">
                <a:solidFill>
                  <a:srgbClr val="FFFFFF"/>
                </a:solidFill>
                <a:latin typeface="Constantia"/>
                <a:cs typeface="Constantia"/>
              </a:rPr>
              <a:t>п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ер</a:t>
            </a:r>
            <a:r>
              <a:rPr sz="2600" b="1" spc="-70" dirty="0">
                <a:solidFill>
                  <a:srgbClr val="FFFFFF"/>
                </a:solidFill>
                <a:latin typeface="Constantia"/>
                <a:cs typeface="Constantia"/>
              </a:rPr>
              <a:t>а</a:t>
            </a:r>
            <a:r>
              <a:rPr sz="2600" b="1" spc="40" dirty="0">
                <a:solidFill>
                  <a:srgbClr val="FFFFFF"/>
                </a:solidFill>
                <a:latin typeface="Constantia"/>
                <a:cs typeface="Constantia"/>
              </a:rPr>
              <a:t>т</a:t>
            </a:r>
            <a:r>
              <a:rPr sz="2600" b="1" spc="-5" dirty="0">
                <a:solidFill>
                  <a:srgbClr val="FFFFFF"/>
                </a:solidFill>
                <a:latin typeface="Constantia"/>
                <a:cs typeface="Constantia"/>
              </a:rPr>
              <a:t>урный  режим</a:t>
            </a:r>
            <a:r>
              <a:rPr sz="2600" b="1" spc="-11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600" b="1" spc="5" dirty="0">
                <a:solidFill>
                  <a:srgbClr val="FFFFFF"/>
                </a:solidFill>
                <a:latin typeface="Constantia"/>
                <a:cs typeface="Constantia"/>
              </a:rPr>
              <a:t>помещений</a:t>
            </a:r>
            <a:r>
              <a:rPr sz="2600" b="1" i="1" spc="5" dirty="0">
                <a:solidFill>
                  <a:srgbClr val="FFFFFF"/>
                </a:solidFill>
                <a:latin typeface="Constantia"/>
                <a:cs typeface="Constantia"/>
              </a:rPr>
              <a:t>;</a:t>
            </a:r>
            <a:endParaRPr sz="2600">
              <a:latin typeface="Constantia"/>
              <a:cs typeface="Constantia"/>
            </a:endParaRPr>
          </a:p>
          <a:p>
            <a:pPr marL="12700" marR="10160">
              <a:lnSpc>
                <a:spcPts val="2810"/>
              </a:lnSpc>
              <a:spcBef>
                <a:spcPts val="625"/>
              </a:spcBef>
              <a:tabLst>
                <a:tab pos="2713355" algn="l"/>
              </a:tabLst>
            </a:pPr>
            <a:r>
              <a:rPr sz="2450" dirty="0">
                <a:solidFill>
                  <a:srgbClr val="0AD0D9"/>
                </a:solidFill>
                <a:latin typeface="Constantia"/>
                <a:cs typeface="Constantia"/>
              </a:rPr>
              <a:t>-</a:t>
            </a:r>
            <a:r>
              <a:rPr sz="2600" b="1" spc="-5" dirty="0">
                <a:solidFill>
                  <a:srgbClr val="FFFFFF"/>
                </a:solidFill>
                <a:latin typeface="Constantia"/>
                <a:cs typeface="Constantia"/>
              </a:rPr>
              <a:t>р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ег</a:t>
            </a:r>
            <a:r>
              <a:rPr sz="2600" b="1" spc="-210" dirty="0">
                <a:solidFill>
                  <a:srgbClr val="FFFFFF"/>
                </a:solidFill>
                <a:latin typeface="Constantia"/>
                <a:cs typeface="Constantia"/>
              </a:rPr>
              <a:t>у</a:t>
            </a:r>
            <a:r>
              <a:rPr sz="2600" b="1" spc="-5" dirty="0">
                <a:solidFill>
                  <a:srgbClr val="FFFFFF"/>
                </a:solidFill>
                <a:latin typeface="Constantia"/>
                <a:cs typeface="Constantia"/>
              </a:rPr>
              <a:t>ляр</a:t>
            </a:r>
            <a:r>
              <a:rPr sz="2600" b="1" spc="-15" dirty="0">
                <a:solidFill>
                  <a:srgbClr val="FFFFFF"/>
                </a:solidFill>
                <a:latin typeface="Constantia"/>
                <a:cs typeface="Constantia"/>
              </a:rPr>
              <a:t>н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ое	п</a:t>
            </a:r>
            <a:r>
              <a:rPr sz="2600" b="1" spc="-10" dirty="0">
                <a:solidFill>
                  <a:srgbClr val="FFFFFF"/>
                </a:solidFill>
                <a:latin typeface="Constantia"/>
                <a:cs typeface="Constantia"/>
              </a:rPr>
              <a:t>р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оветри</a:t>
            </a:r>
            <a:r>
              <a:rPr sz="2600" b="1" spc="-25" dirty="0">
                <a:solidFill>
                  <a:srgbClr val="FFFFFF"/>
                </a:solidFill>
                <a:latin typeface="Constantia"/>
                <a:cs typeface="Constantia"/>
              </a:rPr>
              <a:t>в</a:t>
            </a:r>
            <a:r>
              <a:rPr sz="2600" b="1" spc="-15" dirty="0">
                <a:solidFill>
                  <a:srgbClr val="FFFFFF"/>
                </a:solidFill>
                <a:latin typeface="Constantia"/>
                <a:cs typeface="Constantia"/>
              </a:rPr>
              <a:t>а</a:t>
            </a:r>
            <a:r>
              <a:rPr sz="2600" b="1" spc="-5" dirty="0">
                <a:solidFill>
                  <a:srgbClr val="FFFFFF"/>
                </a:solidFill>
                <a:latin typeface="Constantia"/>
                <a:cs typeface="Constantia"/>
              </a:rPr>
              <a:t>ние,  </a:t>
            </a:r>
            <a:r>
              <a:rPr sz="2600" b="1" spc="-80" dirty="0">
                <a:solidFill>
                  <a:srgbClr val="FFFFFF"/>
                </a:solidFill>
                <a:latin typeface="Constantia"/>
                <a:cs typeface="Constantia"/>
              </a:rPr>
              <a:t>в</a:t>
            </a:r>
            <a:r>
              <a:rPr sz="2600" b="1" spc="-5" dirty="0">
                <a:solidFill>
                  <a:srgbClr val="FFFFFF"/>
                </a:solidFill>
                <a:latin typeface="Constantia"/>
                <a:cs typeface="Constantia"/>
              </a:rPr>
              <a:t>л</a:t>
            </a:r>
            <a:r>
              <a:rPr sz="2600" b="1" spc="-10" dirty="0">
                <a:solidFill>
                  <a:srgbClr val="FFFFFF"/>
                </a:solidFill>
                <a:latin typeface="Constantia"/>
                <a:cs typeface="Constantia"/>
              </a:rPr>
              <a:t>а</a:t>
            </a:r>
            <a:r>
              <a:rPr sz="2600" b="1" spc="-5" dirty="0">
                <a:solidFill>
                  <a:srgbClr val="FFFFFF"/>
                </a:solidFill>
                <a:latin typeface="Constantia"/>
                <a:cs typeface="Constantia"/>
              </a:rPr>
              <a:t>ж</a:t>
            </a:r>
            <a:r>
              <a:rPr sz="2600" b="1" spc="5" dirty="0">
                <a:solidFill>
                  <a:srgbClr val="FFFFFF"/>
                </a:solidFill>
                <a:latin typeface="Constantia"/>
                <a:cs typeface="Constantia"/>
              </a:rPr>
              <a:t>н</a:t>
            </a:r>
            <a:r>
              <a:rPr sz="2600" b="1" spc="-15" dirty="0">
                <a:solidFill>
                  <a:srgbClr val="FFFFFF"/>
                </a:solidFill>
                <a:latin typeface="Constantia"/>
                <a:cs typeface="Constantia"/>
              </a:rPr>
              <a:t>а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я</a:t>
            </a:r>
            <a:r>
              <a:rPr sz="2600" b="1" spc="-14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600" b="1" spc="-5" dirty="0">
                <a:solidFill>
                  <a:srgbClr val="FFFFFF"/>
                </a:solidFill>
                <a:latin typeface="Constantia"/>
                <a:cs typeface="Constantia"/>
              </a:rPr>
              <a:t>убор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ка</a:t>
            </a:r>
            <a:r>
              <a:rPr sz="2600" b="1" spc="-10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поме</a:t>
            </a:r>
            <a:r>
              <a:rPr sz="2600" b="1" spc="-25" dirty="0">
                <a:solidFill>
                  <a:srgbClr val="FFFFFF"/>
                </a:solidFill>
                <a:latin typeface="Constantia"/>
                <a:cs typeface="Constantia"/>
              </a:rPr>
              <a:t>щ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ений</a:t>
            </a:r>
            <a:r>
              <a:rPr sz="2600" b="1" i="1" spc="75" dirty="0">
                <a:solidFill>
                  <a:srgbClr val="FFFFFF"/>
                </a:solidFill>
                <a:latin typeface="Constantia"/>
                <a:cs typeface="Constantia"/>
              </a:rPr>
              <a:t>;</a:t>
            </a:r>
            <a:endParaRPr sz="26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  <a:tabLst>
                <a:tab pos="1958975" algn="l"/>
              </a:tabLst>
            </a:pPr>
            <a:r>
              <a:rPr sz="2450" spc="-15" dirty="0">
                <a:solidFill>
                  <a:srgbClr val="0AD0D9"/>
                </a:solidFill>
                <a:latin typeface="Constantia"/>
                <a:cs typeface="Constantia"/>
              </a:rPr>
              <a:t>-</a:t>
            </a:r>
            <a:r>
              <a:rPr sz="2600" b="1" spc="-15" dirty="0">
                <a:solidFill>
                  <a:srgbClr val="FFFFFF"/>
                </a:solidFill>
                <a:latin typeface="Constantia"/>
                <a:cs typeface="Constantia"/>
              </a:rPr>
              <a:t>одеваться	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по</a:t>
            </a:r>
            <a:r>
              <a:rPr sz="2600" b="1" spc="-15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Constantia"/>
                <a:cs typeface="Constantia"/>
              </a:rPr>
              <a:t>погоде</a:t>
            </a:r>
            <a:r>
              <a:rPr sz="2600" b="1" i="1" spc="-10" dirty="0">
                <a:solidFill>
                  <a:srgbClr val="FFFFFF"/>
                </a:solidFill>
                <a:latin typeface="Constantia"/>
                <a:cs typeface="Constantia"/>
              </a:rPr>
              <a:t>;</a:t>
            </a:r>
            <a:endParaRPr sz="26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2450" dirty="0">
                <a:solidFill>
                  <a:srgbClr val="0AD0D9"/>
                </a:solidFill>
                <a:latin typeface="Constantia"/>
                <a:cs typeface="Constantia"/>
              </a:rPr>
              <a:t>-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рациональное</a:t>
            </a:r>
            <a:r>
              <a:rPr sz="2600" b="1" spc="-15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600" b="1" spc="5" dirty="0">
                <a:solidFill>
                  <a:srgbClr val="FFFFFF"/>
                </a:solidFill>
                <a:latin typeface="Constantia"/>
                <a:cs typeface="Constantia"/>
              </a:rPr>
              <a:t>питание</a:t>
            </a:r>
            <a:r>
              <a:rPr sz="2600" b="1" i="1" spc="5" dirty="0">
                <a:solidFill>
                  <a:srgbClr val="FFFFFF"/>
                </a:solidFill>
                <a:latin typeface="Constantia"/>
                <a:cs typeface="Constantia"/>
              </a:rPr>
              <a:t>;</a:t>
            </a:r>
            <a:endParaRPr sz="26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2450" spc="-25" dirty="0">
                <a:solidFill>
                  <a:srgbClr val="0AD0D9"/>
                </a:solidFill>
                <a:latin typeface="Constantia"/>
                <a:cs typeface="Constantia"/>
              </a:rPr>
              <a:t>-</a:t>
            </a:r>
            <a:r>
              <a:rPr sz="2600" b="1" spc="-25" dirty="0">
                <a:solidFill>
                  <a:srgbClr val="FFFFFF"/>
                </a:solidFill>
                <a:latin typeface="Constantia"/>
                <a:cs typeface="Constantia"/>
              </a:rPr>
              <a:t>прогулки</a:t>
            </a:r>
            <a:r>
              <a:rPr sz="2600" b="1" spc="-114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на</a:t>
            </a:r>
            <a:r>
              <a:rPr sz="2600" b="1" spc="-14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Constantia"/>
                <a:cs typeface="Constantia"/>
              </a:rPr>
              <a:t>свежем</a:t>
            </a:r>
            <a:r>
              <a:rPr sz="2600" b="1" spc="-11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600" b="1" spc="-20" dirty="0">
                <a:solidFill>
                  <a:srgbClr val="FFFFFF"/>
                </a:solidFill>
                <a:latin typeface="Constantia"/>
                <a:cs typeface="Constantia"/>
              </a:rPr>
              <a:t>воздухе</a:t>
            </a:r>
            <a:endParaRPr sz="2600">
              <a:latin typeface="Constantia"/>
              <a:cs typeface="Constantia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1000" y="4800600"/>
            <a:ext cx="2057400" cy="18288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39000" y="4419600"/>
            <a:ext cx="1905000" cy="16764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62000" y="2971800"/>
            <a:ext cx="2590800" cy="177393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86200" y="4648200"/>
            <a:ext cx="2599944" cy="1905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81" y="0"/>
            <a:ext cx="9145643" cy="101993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00" y="1524000"/>
            <a:ext cx="2628900" cy="17526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6696" y="163068"/>
            <a:ext cx="6950964" cy="124663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026534" y="1852625"/>
            <a:ext cx="4821555" cy="684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95"/>
              </a:lnSpc>
              <a:spcBef>
                <a:spcPts val="100"/>
              </a:spcBef>
              <a:tabLst>
                <a:tab pos="2324735" algn="l"/>
                <a:tab pos="3063875" algn="l"/>
                <a:tab pos="3481704" algn="l"/>
                <a:tab pos="4226560" algn="l"/>
              </a:tabLst>
            </a:pPr>
            <a:r>
              <a:rPr sz="2400" b="1" spc="-45" dirty="0">
                <a:solidFill>
                  <a:srgbClr val="FFFFFF"/>
                </a:solidFill>
                <a:latin typeface="Constantia"/>
                <a:cs typeface="Constantia"/>
              </a:rPr>
              <a:t>П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р</a:t>
            </a:r>
            <a:r>
              <a:rPr sz="2400" b="1" spc="-10" dirty="0">
                <a:solidFill>
                  <a:srgbClr val="FFFFFF"/>
                </a:solidFill>
                <a:latin typeface="Constantia"/>
                <a:cs typeface="Constantia"/>
              </a:rPr>
              <a:t>и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крывай</a:t>
            </a:r>
            <a:r>
              <a:rPr sz="2400" b="1" spc="-30" dirty="0">
                <a:solidFill>
                  <a:srgbClr val="FFFFFF"/>
                </a:solidFill>
                <a:latin typeface="Constantia"/>
                <a:cs typeface="Constantia"/>
              </a:rPr>
              <a:t>т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е	</a:t>
            </a:r>
            <a:r>
              <a:rPr sz="2400" b="1" spc="-20" dirty="0">
                <a:solidFill>
                  <a:srgbClr val="FFFFFF"/>
                </a:solidFill>
                <a:latin typeface="Constantia"/>
                <a:cs typeface="Constantia"/>
              </a:rPr>
              <a:t>р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от	и	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но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с	при</a:t>
            </a:r>
            <a:endParaRPr sz="2400">
              <a:latin typeface="Constantia"/>
              <a:cs typeface="Constantia"/>
            </a:endParaRPr>
          </a:p>
          <a:p>
            <a:pPr marL="12700">
              <a:lnSpc>
                <a:spcPts val="2595"/>
              </a:lnSpc>
            </a:pP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чихании</a:t>
            </a:r>
            <a:r>
              <a:rPr sz="2400" b="1" spc="-10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или</a:t>
            </a:r>
            <a:r>
              <a:rPr sz="2400" b="1" spc="-9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10" dirty="0">
                <a:solidFill>
                  <a:srgbClr val="FFFFFF"/>
                </a:solidFill>
                <a:latin typeface="Constantia"/>
                <a:cs typeface="Constantia"/>
              </a:rPr>
              <a:t>кашле</a:t>
            </a:r>
            <a:r>
              <a:rPr sz="2400" b="1" i="1" spc="10" dirty="0">
                <a:solidFill>
                  <a:srgbClr val="FFFFFF"/>
                </a:solidFill>
                <a:latin typeface="Constantia"/>
                <a:cs typeface="Constantia"/>
              </a:rPr>
              <a:t>;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34378" y="2511678"/>
            <a:ext cx="2012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solidFill>
                  <a:srgbClr val="FFFFFF"/>
                </a:solidFill>
                <a:latin typeface="Constantia"/>
                <a:cs typeface="Constantia"/>
              </a:rPr>
              <a:t>одноразовые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26534" y="2511678"/>
            <a:ext cx="2532380" cy="68389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660"/>
              </a:spcBef>
            </a:pPr>
            <a:r>
              <a:rPr sz="2400" b="1" spc="-25" dirty="0">
                <a:solidFill>
                  <a:srgbClr val="FFFFFF"/>
                </a:solidFill>
                <a:latin typeface="Constantia"/>
                <a:cs typeface="Constantia"/>
              </a:rPr>
              <a:t>Используйте </a:t>
            </a:r>
            <a:r>
              <a:rPr sz="2400" b="1" spc="-2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н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sz="2400" b="1" spc="-50" dirty="0">
                <a:solidFill>
                  <a:srgbClr val="FFFFFF"/>
                </a:solidFill>
                <a:latin typeface="Constantia"/>
                <a:cs typeface="Constantia"/>
              </a:rPr>
              <a:t>с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овые</a:t>
            </a:r>
            <a:r>
              <a:rPr sz="2400" b="1" spc="-10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пл</a:t>
            </a:r>
            <a:r>
              <a:rPr sz="2400" b="1" spc="-70" dirty="0">
                <a:solidFill>
                  <a:srgbClr val="FFFFFF"/>
                </a:solidFill>
                <a:latin typeface="Constantia"/>
                <a:cs typeface="Constantia"/>
              </a:rPr>
              <a:t>а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т</a:t>
            </a:r>
            <a:r>
              <a:rPr sz="2400" b="1" spc="5" dirty="0">
                <a:solidFill>
                  <a:srgbClr val="FFFFFF"/>
                </a:solidFill>
                <a:latin typeface="Constantia"/>
                <a:cs typeface="Constantia"/>
              </a:rPr>
              <a:t>к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и</a:t>
            </a:r>
            <a:r>
              <a:rPr sz="2400" b="1" i="1" spc="70" dirty="0">
                <a:solidFill>
                  <a:srgbClr val="FFFFFF"/>
                </a:solidFill>
                <a:latin typeface="Constantia"/>
                <a:cs typeface="Constantia"/>
              </a:rPr>
              <a:t>;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26534" y="3169741"/>
            <a:ext cx="4813935" cy="1050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95"/>
              </a:lnSpc>
              <a:spcBef>
                <a:spcPts val="100"/>
              </a:spcBef>
              <a:tabLst>
                <a:tab pos="1814195" algn="l"/>
                <a:tab pos="4453890" algn="l"/>
              </a:tabLst>
            </a:pP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Избе</a:t>
            </a:r>
            <a:r>
              <a:rPr sz="2400" b="1" spc="-60" dirty="0">
                <a:solidFill>
                  <a:srgbClr val="FFFFFF"/>
                </a:solidFill>
                <a:latin typeface="Constantia"/>
                <a:cs typeface="Constantia"/>
              </a:rPr>
              <a:t>г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а</a:t>
            </a:r>
            <a:r>
              <a:rPr sz="2400" b="1" spc="-20" dirty="0">
                <a:solidFill>
                  <a:srgbClr val="FFFFFF"/>
                </a:solidFill>
                <a:latin typeface="Constantia"/>
                <a:cs typeface="Constantia"/>
              </a:rPr>
              <a:t>й</a:t>
            </a:r>
            <a:r>
              <a:rPr sz="2400" b="1" spc="-25" dirty="0">
                <a:solidFill>
                  <a:srgbClr val="FFFFFF"/>
                </a:solidFill>
                <a:latin typeface="Constantia"/>
                <a:cs typeface="Constantia"/>
              </a:rPr>
              <a:t>т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е	п</a:t>
            </a:r>
            <a:r>
              <a:rPr sz="2400" b="1" spc="-10" dirty="0">
                <a:solidFill>
                  <a:srgbClr val="FFFFFF"/>
                </a:solidFill>
                <a:latin typeface="Constantia"/>
                <a:cs typeface="Constantia"/>
              </a:rPr>
              <a:t>р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и</a:t>
            </a:r>
            <a:r>
              <a:rPr sz="2400" b="1" spc="-60" dirty="0">
                <a:solidFill>
                  <a:srgbClr val="FFFFFF"/>
                </a:solidFill>
                <a:latin typeface="Constantia"/>
                <a:cs typeface="Constantia"/>
              </a:rPr>
              <a:t>к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основений	</a:t>
            </a:r>
            <a:r>
              <a:rPr sz="2400" b="1" spc="-70" dirty="0">
                <a:solidFill>
                  <a:srgbClr val="FFFFFF"/>
                </a:solidFill>
                <a:latin typeface="Constantia"/>
                <a:cs typeface="Constantia"/>
              </a:rPr>
              <a:t>ко</a:t>
            </a:r>
            <a:endParaRPr sz="2400">
              <a:latin typeface="Constantia"/>
              <a:cs typeface="Constantia"/>
            </a:endParaRPr>
          </a:p>
          <a:p>
            <a:pPr marL="12700">
              <a:lnSpc>
                <a:spcPts val="2595"/>
              </a:lnSpc>
            </a:pP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своему</a:t>
            </a:r>
            <a:r>
              <a:rPr sz="2400" b="1" spc="-12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10" dirty="0">
                <a:solidFill>
                  <a:srgbClr val="FFFFFF"/>
                </a:solidFill>
                <a:latin typeface="Constantia"/>
                <a:cs typeface="Constantia"/>
              </a:rPr>
              <a:t>рту</a:t>
            </a:r>
            <a:r>
              <a:rPr sz="2400" b="1" spc="-13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и</a:t>
            </a:r>
            <a:r>
              <a:rPr sz="2400" b="1" spc="-9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15" dirty="0">
                <a:solidFill>
                  <a:srgbClr val="FFFFFF"/>
                </a:solidFill>
                <a:latin typeface="Constantia"/>
                <a:cs typeface="Constantia"/>
              </a:rPr>
              <a:t>носу</a:t>
            </a:r>
            <a:r>
              <a:rPr sz="2400" b="1" i="1" spc="15" dirty="0">
                <a:solidFill>
                  <a:srgbClr val="FFFFFF"/>
                </a:solidFill>
                <a:latin typeface="Constantia"/>
                <a:cs typeface="Constantia"/>
              </a:rPr>
              <a:t>;</a:t>
            </a:r>
            <a:endParaRPr sz="24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</a:pPr>
            <a:r>
              <a:rPr sz="2400" b="1" spc="-50" dirty="0">
                <a:solidFill>
                  <a:srgbClr val="FFFFFF"/>
                </a:solidFill>
                <a:latin typeface="Constantia"/>
                <a:cs typeface="Constantia"/>
              </a:rPr>
              <a:t>М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ой</a:t>
            </a:r>
            <a:r>
              <a:rPr sz="2400" b="1" spc="-20" dirty="0">
                <a:solidFill>
                  <a:srgbClr val="FFFFFF"/>
                </a:solidFill>
                <a:latin typeface="Constantia"/>
                <a:cs typeface="Constantia"/>
              </a:rPr>
              <a:t>т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е</a:t>
            </a:r>
            <a:r>
              <a:rPr sz="2400" b="1" spc="-16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ча</a:t>
            </a:r>
            <a:r>
              <a:rPr sz="2400" b="1" spc="-30" dirty="0">
                <a:solidFill>
                  <a:srgbClr val="FFFFFF"/>
                </a:solidFill>
                <a:latin typeface="Constantia"/>
                <a:cs typeface="Constantia"/>
              </a:rPr>
              <a:t>щ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е</a:t>
            </a:r>
            <a:r>
              <a:rPr sz="2400" b="1" spc="-9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40" dirty="0">
                <a:solidFill>
                  <a:srgbClr val="FFFFFF"/>
                </a:solidFill>
                <a:latin typeface="Constantia"/>
                <a:cs typeface="Constantia"/>
              </a:rPr>
              <a:t>р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ук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и</a:t>
            </a:r>
            <a:r>
              <a:rPr sz="2400" b="1" i="1" spc="70" dirty="0">
                <a:solidFill>
                  <a:srgbClr val="FFFFFF"/>
                </a:solidFill>
                <a:latin typeface="Constantia"/>
                <a:cs typeface="Constantia"/>
              </a:rPr>
              <a:t>;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46089" y="4194429"/>
            <a:ext cx="2799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05990" algn="l"/>
              </a:tabLst>
            </a:pP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«</a:t>
            </a:r>
            <a:r>
              <a:rPr sz="2400" b="1" spc="-10" dirty="0">
                <a:solidFill>
                  <a:srgbClr val="FFFFFF"/>
                </a:solidFill>
                <a:latin typeface="Constantia"/>
                <a:cs typeface="Constantia"/>
              </a:rPr>
              <a:t>д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и</a:t>
            </a:r>
            <a:r>
              <a:rPr sz="2400" b="1" spc="-15" dirty="0">
                <a:solidFill>
                  <a:srgbClr val="FFFFFF"/>
                </a:solidFill>
                <a:latin typeface="Constantia"/>
                <a:cs typeface="Constantia"/>
              </a:rPr>
              <a:t>с</a:t>
            </a:r>
            <a:r>
              <a:rPr sz="2400" b="1" spc="-20" dirty="0">
                <a:solidFill>
                  <a:srgbClr val="FFFFFF"/>
                </a:solidFill>
                <a:latin typeface="Constantia"/>
                <a:cs typeface="Constantia"/>
              </a:rPr>
              <a:t>т</a:t>
            </a:r>
            <a:r>
              <a:rPr sz="2400" b="1" spc="-15" dirty="0">
                <a:solidFill>
                  <a:srgbClr val="FFFFFF"/>
                </a:solidFill>
                <a:latin typeface="Constantia"/>
                <a:cs typeface="Constantia"/>
              </a:rPr>
              <a:t>а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нцию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»	при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26534" y="4194429"/>
            <a:ext cx="1858645" cy="105029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675"/>
              </a:spcBef>
            </a:pPr>
            <a:r>
              <a:rPr sz="2400" b="1" spc="-25" dirty="0">
                <a:solidFill>
                  <a:srgbClr val="FFFFFF"/>
                </a:solidFill>
                <a:latin typeface="Constantia"/>
                <a:cs typeface="Constantia"/>
              </a:rPr>
              <a:t>С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sz="2400" b="1" spc="-105" dirty="0">
                <a:solidFill>
                  <a:srgbClr val="FFFFFF"/>
                </a:solidFill>
                <a:latin typeface="Constantia"/>
                <a:cs typeface="Constantia"/>
              </a:rPr>
              <a:t>б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л</a:t>
            </a:r>
            <a:r>
              <a:rPr sz="2400" b="1" spc="-75" dirty="0">
                <a:solidFill>
                  <a:srgbClr val="FFFFFF"/>
                </a:solidFill>
                <a:latin typeface="Constantia"/>
                <a:cs typeface="Constantia"/>
              </a:rPr>
              <a:t>ю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д</a:t>
            </a:r>
            <a:r>
              <a:rPr sz="2400" b="1" spc="-10" dirty="0">
                <a:solidFill>
                  <a:srgbClr val="FFFFFF"/>
                </a:solidFill>
                <a:latin typeface="Constantia"/>
                <a:cs typeface="Constantia"/>
              </a:rPr>
              <a:t>а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й</a:t>
            </a:r>
            <a:r>
              <a:rPr sz="2400" b="1" spc="-25" dirty="0">
                <a:solidFill>
                  <a:srgbClr val="FFFFFF"/>
                </a:solidFill>
                <a:latin typeface="Constantia"/>
                <a:cs typeface="Constantia"/>
              </a:rPr>
              <a:t>т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е  </a:t>
            </a:r>
            <a:r>
              <a:rPr sz="2400" b="1" spc="5" dirty="0">
                <a:solidFill>
                  <a:srgbClr val="FFFFFF"/>
                </a:solidFill>
                <a:latin typeface="Constantia"/>
                <a:cs typeface="Constantia"/>
              </a:rPr>
              <a:t>общении</a:t>
            </a:r>
            <a:r>
              <a:rPr sz="2400" b="1" i="1" spc="5" dirty="0">
                <a:solidFill>
                  <a:srgbClr val="FFFFFF"/>
                </a:solidFill>
                <a:latin typeface="Constantia"/>
                <a:cs typeface="Constantia"/>
              </a:rPr>
              <a:t>;</a:t>
            </a:r>
            <a:endParaRPr sz="24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15" dirty="0">
                <a:solidFill>
                  <a:srgbClr val="FFFFFF"/>
                </a:solidFill>
                <a:latin typeface="Constantia"/>
                <a:cs typeface="Constantia"/>
              </a:rPr>
              <a:t>Избегайте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27801" y="4853178"/>
            <a:ext cx="28225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1590" algn="l"/>
              </a:tabLst>
            </a:pPr>
            <a:r>
              <a:rPr sz="2400" b="1" spc="-10" dirty="0">
                <a:solidFill>
                  <a:srgbClr val="FFFFFF"/>
                </a:solidFill>
                <a:latin typeface="Constantia"/>
                <a:cs typeface="Constantia"/>
              </a:rPr>
              <a:t>места	</a:t>
            </a:r>
            <a:r>
              <a:rPr sz="2400" b="1" spc="-20" dirty="0">
                <a:solidFill>
                  <a:srgbClr val="FFFFFF"/>
                </a:solidFill>
                <a:latin typeface="Constantia"/>
                <a:cs typeface="Constantia"/>
              </a:rPr>
              <a:t>массового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26534" y="5145785"/>
            <a:ext cx="4817745" cy="68389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675"/>
              </a:spcBef>
              <a:tabLst>
                <a:tab pos="3839845" algn="l"/>
              </a:tabLst>
            </a:pP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с</a:t>
            </a:r>
            <a:r>
              <a:rPr sz="2400" b="1" spc="-55" dirty="0">
                <a:solidFill>
                  <a:srgbClr val="FFFFFF"/>
                </a:solidFill>
                <a:latin typeface="Constantia"/>
                <a:cs typeface="Constantia"/>
              </a:rPr>
              <a:t>к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опл</a:t>
            </a:r>
            <a:r>
              <a:rPr sz="2400" b="1" spc="-15" dirty="0">
                <a:solidFill>
                  <a:srgbClr val="FFFFFF"/>
                </a:solidFill>
                <a:latin typeface="Constantia"/>
                <a:cs typeface="Constantia"/>
              </a:rPr>
              <a:t>е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н</a:t>
            </a:r>
            <a:r>
              <a:rPr sz="2400" b="1" spc="-15" dirty="0">
                <a:solidFill>
                  <a:srgbClr val="FFFFFF"/>
                </a:solidFill>
                <a:latin typeface="Constantia"/>
                <a:cs typeface="Constantia"/>
              </a:rPr>
              <a:t>и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я	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л</a:t>
            </a:r>
            <a:r>
              <a:rPr sz="2400" b="1" spc="-75" dirty="0">
                <a:solidFill>
                  <a:srgbClr val="FFFFFF"/>
                </a:solidFill>
                <a:latin typeface="Constantia"/>
                <a:cs typeface="Constantia"/>
              </a:rPr>
              <a:t>ю</a:t>
            </a:r>
            <a:r>
              <a:rPr sz="2400" b="1" spc="-30" dirty="0">
                <a:solidFill>
                  <a:srgbClr val="FFFFFF"/>
                </a:solidFill>
                <a:latin typeface="Constantia"/>
                <a:cs typeface="Constantia"/>
              </a:rPr>
              <a:t>д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ей  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(гипермаркеты,</a:t>
            </a:r>
            <a:r>
              <a:rPr sz="2400" b="1" spc="-8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onstantia"/>
                <a:cs typeface="Constantia"/>
              </a:rPr>
              <a:t>кинотеатры)</a:t>
            </a:r>
            <a:endParaRPr sz="2400">
              <a:latin typeface="Constantia"/>
              <a:cs typeface="Constanti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57200" y="3048000"/>
            <a:ext cx="3429000" cy="3505200"/>
            <a:chOff x="457200" y="3048000"/>
            <a:chExt cx="3429000" cy="350520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200" y="3048000"/>
              <a:ext cx="3200400" cy="18379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90600" y="4648200"/>
              <a:ext cx="2895600" cy="1905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81" y="0"/>
            <a:ext cx="9145905" cy="1485900"/>
            <a:chOff x="-881" y="0"/>
            <a:chExt cx="9145905" cy="1485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81" y="0"/>
              <a:ext cx="9145643" cy="10199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6696" y="239268"/>
              <a:ext cx="6950964" cy="124663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322189" y="1456918"/>
            <a:ext cx="3593465" cy="232473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2600" b="1" spc="-140" dirty="0">
                <a:solidFill>
                  <a:srgbClr val="FFFFFF"/>
                </a:solidFill>
                <a:latin typeface="Constantia"/>
                <a:cs typeface="Constantia"/>
              </a:rPr>
              <a:t>Т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щ</a:t>
            </a:r>
            <a:r>
              <a:rPr sz="2600" b="1" spc="-65" dirty="0">
                <a:solidFill>
                  <a:srgbClr val="FFFFFF"/>
                </a:solidFill>
                <a:latin typeface="Constantia"/>
                <a:cs typeface="Constantia"/>
              </a:rPr>
              <a:t>а</a:t>
            </a:r>
            <a:r>
              <a:rPr sz="2600" b="1" spc="-30" dirty="0">
                <a:solidFill>
                  <a:srgbClr val="FFFFFF"/>
                </a:solidFill>
                <a:latin typeface="Constantia"/>
                <a:cs typeface="Constantia"/>
              </a:rPr>
              <a:t>т</a:t>
            </a:r>
            <a:r>
              <a:rPr sz="2600" b="1" spc="-35" dirty="0">
                <a:solidFill>
                  <a:srgbClr val="FFFFFF"/>
                </a:solidFill>
                <a:latin typeface="Constantia"/>
                <a:cs typeface="Constantia"/>
              </a:rPr>
              <a:t>е</a:t>
            </a:r>
            <a:r>
              <a:rPr sz="2600" b="1" spc="-5" dirty="0">
                <a:solidFill>
                  <a:srgbClr val="FFFFFF"/>
                </a:solidFill>
                <a:latin typeface="Constantia"/>
                <a:cs typeface="Constantia"/>
              </a:rPr>
              <a:t>льн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sz="2600" b="1" spc="-10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и</a:t>
            </a:r>
            <a:r>
              <a:rPr sz="2600" b="1" spc="-15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ч</a:t>
            </a:r>
            <a:r>
              <a:rPr sz="2600" b="1" spc="-10" dirty="0">
                <a:solidFill>
                  <a:srgbClr val="FFFFFF"/>
                </a:solidFill>
                <a:latin typeface="Constantia"/>
                <a:cs typeface="Constantia"/>
              </a:rPr>
              <a:t>а</a:t>
            </a:r>
            <a:r>
              <a:rPr sz="2600" b="1" spc="-5" dirty="0">
                <a:solidFill>
                  <a:srgbClr val="FFFFFF"/>
                </a:solidFill>
                <a:latin typeface="Constantia"/>
                <a:cs typeface="Constantia"/>
              </a:rPr>
              <a:t>с</a:t>
            </a:r>
            <a:r>
              <a:rPr sz="2600" b="1" spc="-40" dirty="0">
                <a:solidFill>
                  <a:srgbClr val="FFFFFF"/>
                </a:solidFill>
                <a:latin typeface="Constantia"/>
                <a:cs typeface="Constantia"/>
              </a:rPr>
              <a:t>т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endParaRPr sz="2600">
              <a:latin typeface="Constantia"/>
              <a:cs typeface="Constantia"/>
            </a:endParaRPr>
          </a:p>
          <a:p>
            <a:pPr marL="12700" marR="5080">
              <a:lnSpc>
                <a:spcPct val="100000"/>
              </a:lnSpc>
              <a:spcBef>
                <a:spcPts val="625"/>
              </a:spcBef>
              <a:tabLst>
                <a:tab pos="1172210" algn="l"/>
                <a:tab pos="2122170" algn="l"/>
                <a:tab pos="2449830" algn="l"/>
              </a:tabLst>
            </a:pP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мой</a:t>
            </a:r>
            <a:r>
              <a:rPr sz="2600" b="1" spc="-30" dirty="0">
                <a:solidFill>
                  <a:srgbClr val="FFFFFF"/>
                </a:solidFill>
                <a:latin typeface="Constantia"/>
                <a:cs typeface="Constantia"/>
              </a:rPr>
              <a:t>т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е	</a:t>
            </a:r>
            <a:r>
              <a:rPr sz="2600" b="1" spc="-35" dirty="0">
                <a:solidFill>
                  <a:srgbClr val="FFFFFF"/>
                </a:solidFill>
                <a:latin typeface="Constantia"/>
                <a:cs typeface="Constantia"/>
              </a:rPr>
              <a:t>р</a:t>
            </a:r>
            <a:r>
              <a:rPr sz="2600" b="1" spc="-15" dirty="0">
                <a:solidFill>
                  <a:srgbClr val="FFFFFF"/>
                </a:solidFill>
                <a:latin typeface="Constantia"/>
                <a:cs typeface="Constantia"/>
              </a:rPr>
              <a:t>у</a:t>
            </a:r>
            <a:r>
              <a:rPr sz="2600" b="1" spc="-10" dirty="0">
                <a:solidFill>
                  <a:srgbClr val="FFFFFF"/>
                </a:solidFill>
                <a:latin typeface="Constantia"/>
                <a:cs typeface="Constantia"/>
              </a:rPr>
              <a:t>к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и	с	</a:t>
            </a:r>
            <a:r>
              <a:rPr sz="2600" b="1" spc="-10" dirty="0">
                <a:solidFill>
                  <a:srgbClr val="FFFFFF"/>
                </a:solidFill>
                <a:latin typeface="Constantia"/>
                <a:cs typeface="Constantia"/>
              </a:rPr>
              <a:t>м</a:t>
            </a:r>
            <a:r>
              <a:rPr sz="2600" b="1" spc="-5" dirty="0">
                <a:solidFill>
                  <a:srgbClr val="FFFFFF"/>
                </a:solidFill>
                <a:latin typeface="Constantia"/>
                <a:cs typeface="Constantia"/>
              </a:rPr>
              <a:t>ы</a:t>
            </a:r>
            <a:r>
              <a:rPr sz="2600" b="1" spc="-15" dirty="0">
                <a:solidFill>
                  <a:srgbClr val="FFFFFF"/>
                </a:solidFill>
                <a:latin typeface="Constantia"/>
                <a:cs typeface="Constantia"/>
              </a:rPr>
              <a:t>л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ом  </a:t>
            </a:r>
            <a:r>
              <a:rPr sz="2600" b="1" spc="-5" dirty="0">
                <a:solidFill>
                  <a:srgbClr val="FFFFFF"/>
                </a:solidFill>
                <a:latin typeface="Constantia"/>
                <a:cs typeface="Constantia"/>
              </a:rPr>
              <a:t>или</a:t>
            </a:r>
            <a:r>
              <a:rPr sz="2600" b="1" spc="-10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600" b="1" spc="-5" dirty="0">
                <a:solidFill>
                  <a:srgbClr val="FFFFFF"/>
                </a:solidFill>
                <a:latin typeface="Constantia"/>
                <a:cs typeface="Constantia"/>
              </a:rPr>
              <a:t>протирайте</a:t>
            </a:r>
            <a:r>
              <a:rPr sz="2600" b="1" spc="-13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600" b="1" spc="-5" dirty="0">
                <a:solidFill>
                  <a:srgbClr val="FFFFFF"/>
                </a:solidFill>
                <a:latin typeface="Constantia"/>
                <a:cs typeface="Constantia"/>
              </a:rPr>
              <a:t>их</a:t>
            </a:r>
            <a:endParaRPr sz="2600">
              <a:latin typeface="Constantia"/>
              <a:cs typeface="Constantia"/>
            </a:endParaRPr>
          </a:p>
          <a:p>
            <a:pPr marL="12700" marR="67310">
              <a:lnSpc>
                <a:spcPts val="3750"/>
              </a:lnSpc>
              <a:spcBef>
                <a:spcPts val="90"/>
              </a:spcBef>
            </a:pPr>
            <a:r>
              <a:rPr sz="2600" b="1" spc="-25" dirty="0">
                <a:solidFill>
                  <a:srgbClr val="FFFFFF"/>
                </a:solidFill>
                <a:latin typeface="Constantia"/>
                <a:cs typeface="Constantia"/>
              </a:rPr>
              <a:t>Д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езинф</a:t>
            </a:r>
            <a:r>
              <a:rPr sz="2600" b="1" spc="-10" dirty="0">
                <a:solidFill>
                  <a:srgbClr val="FFFFFF"/>
                </a:solidFill>
                <a:latin typeface="Constantia"/>
                <a:cs typeface="Constantia"/>
              </a:rPr>
              <a:t>и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ц</a:t>
            </a:r>
            <a:r>
              <a:rPr sz="2600" b="1" spc="-10" dirty="0">
                <a:solidFill>
                  <a:srgbClr val="FFFFFF"/>
                </a:solidFill>
                <a:latin typeface="Constantia"/>
                <a:cs typeface="Constantia"/>
              </a:rPr>
              <a:t>и</a:t>
            </a:r>
            <a:r>
              <a:rPr sz="2600" b="1" spc="-35" dirty="0">
                <a:solidFill>
                  <a:srgbClr val="FFFFFF"/>
                </a:solidFill>
                <a:latin typeface="Constantia"/>
                <a:cs typeface="Constantia"/>
              </a:rPr>
              <a:t>р</a:t>
            </a:r>
            <a:r>
              <a:rPr sz="2600" b="1" spc="-5" dirty="0">
                <a:solidFill>
                  <a:srgbClr val="FFFFFF"/>
                </a:solidFill>
                <a:latin typeface="Constantia"/>
                <a:cs typeface="Constantia"/>
              </a:rPr>
              <a:t>ующ</a:t>
            </a:r>
            <a:r>
              <a:rPr sz="2600" b="1" spc="-10" dirty="0">
                <a:solidFill>
                  <a:srgbClr val="FFFFFF"/>
                </a:solidFill>
                <a:latin typeface="Constantia"/>
                <a:cs typeface="Constantia"/>
              </a:rPr>
              <a:t>им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и  </a:t>
            </a:r>
            <a:r>
              <a:rPr sz="2600" b="1" spc="-5" dirty="0">
                <a:solidFill>
                  <a:srgbClr val="FFFFFF"/>
                </a:solidFill>
                <a:latin typeface="Constantia"/>
                <a:cs typeface="Constantia"/>
              </a:rPr>
              <a:t>средствами</a:t>
            </a:r>
            <a:r>
              <a:rPr sz="2600" b="1" i="1" spc="-5" dirty="0">
                <a:solidFill>
                  <a:srgbClr val="FFFFFF"/>
                </a:solidFill>
                <a:latin typeface="Constantia"/>
                <a:cs typeface="Constantia"/>
              </a:rPr>
              <a:t>.</a:t>
            </a:r>
            <a:endParaRPr sz="2600">
              <a:latin typeface="Constantia"/>
              <a:cs typeface="Constanti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4400" y="1752593"/>
            <a:ext cx="2490316" cy="129532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3736" y="3429000"/>
            <a:ext cx="5160264" cy="32766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81" y="0"/>
            <a:ext cx="9145905" cy="4191000"/>
            <a:chOff x="-881" y="0"/>
            <a:chExt cx="9145905" cy="4191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81" y="0"/>
              <a:ext cx="9145643" cy="10199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6696" y="10667"/>
              <a:ext cx="6950964" cy="12466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800" y="1295400"/>
              <a:ext cx="2667000" cy="28956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569334" y="1917319"/>
            <a:ext cx="5279390" cy="2087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600" b="1" spc="-10" dirty="0">
                <a:solidFill>
                  <a:srgbClr val="FFFFFF"/>
                </a:solidFill>
                <a:latin typeface="Constantia"/>
                <a:cs typeface="Constantia"/>
              </a:rPr>
              <a:t>Избегайте</a:t>
            </a:r>
            <a:r>
              <a:rPr sz="2600" b="1" spc="-5" dirty="0">
                <a:solidFill>
                  <a:srgbClr val="FFFFFF"/>
                </a:solidFill>
                <a:latin typeface="Constantia"/>
                <a:cs typeface="Constantia"/>
              </a:rPr>
              <a:t> тесных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600" b="1" spc="-15" dirty="0">
                <a:solidFill>
                  <a:srgbClr val="FFFFFF"/>
                </a:solidFill>
                <a:latin typeface="Constantia"/>
                <a:cs typeface="Constantia"/>
              </a:rPr>
              <a:t>контактов</a:t>
            </a:r>
            <a:r>
              <a:rPr sz="2600" b="1" spc="-1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с </a:t>
            </a:r>
            <a:r>
              <a:rPr sz="2600" b="1" spc="-61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600" b="1" spc="-20" dirty="0">
                <a:solidFill>
                  <a:srgbClr val="FFFFFF"/>
                </a:solidFill>
                <a:latin typeface="Constantia"/>
                <a:cs typeface="Constantia"/>
              </a:rPr>
              <a:t>людьми</a:t>
            </a:r>
            <a:r>
              <a:rPr sz="2600" b="1" spc="-15" dirty="0">
                <a:solidFill>
                  <a:srgbClr val="FFFFFF"/>
                </a:solidFill>
                <a:latin typeface="Constantia"/>
                <a:cs typeface="Constantia"/>
              </a:rPr>
              <a:t> которые</a:t>
            </a:r>
            <a:r>
              <a:rPr sz="2600" b="1" spc="59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600" b="1" spc="5" dirty="0">
                <a:solidFill>
                  <a:srgbClr val="FFFFFF"/>
                </a:solidFill>
                <a:latin typeface="Constantia"/>
                <a:cs typeface="Constantia"/>
              </a:rPr>
              <a:t>могут</a:t>
            </a:r>
            <a:r>
              <a:rPr sz="2600" b="1" spc="1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600" b="1" spc="-5" dirty="0">
                <a:solidFill>
                  <a:srgbClr val="FFFFFF"/>
                </a:solidFill>
                <a:latin typeface="Constantia"/>
                <a:cs typeface="Constantia"/>
              </a:rPr>
              <a:t>быть 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600" b="1" spc="-15" dirty="0">
                <a:solidFill>
                  <a:srgbClr val="FFFFFF"/>
                </a:solidFill>
                <a:latin typeface="Constantia"/>
                <a:cs typeface="Constantia"/>
              </a:rPr>
              <a:t>больными</a:t>
            </a:r>
            <a:r>
              <a:rPr sz="2600" b="1" i="1" spc="-15" dirty="0">
                <a:solidFill>
                  <a:srgbClr val="FFFFFF"/>
                </a:solidFill>
                <a:latin typeface="Constantia"/>
                <a:cs typeface="Constantia"/>
              </a:rPr>
              <a:t>.</a:t>
            </a:r>
            <a:endParaRPr sz="2600">
              <a:latin typeface="Constantia"/>
              <a:cs typeface="Constantia"/>
            </a:endParaRPr>
          </a:p>
          <a:p>
            <a:pPr marL="12700" marR="9525" algn="just">
              <a:lnSpc>
                <a:spcPct val="100000"/>
              </a:lnSpc>
              <a:spcBef>
                <a:spcPts val="620"/>
              </a:spcBef>
            </a:pPr>
            <a:r>
              <a:rPr sz="2600" b="1" spc="-15" dirty="0">
                <a:solidFill>
                  <a:srgbClr val="FFFFFF"/>
                </a:solidFill>
                <a:latin typeface="Constantia"/>
                <a:cs typeface="Constantia"/>
              </a:rPr>
              <a:t>Сократите </a:t>
            </a:r>
            <a:r>
              <a:rPr sz="2600" b="1" spc="-5" dirty="0">
                <a:solidFill>
                  <a:srgbClr val="FFFFFF"/>
                </a:solidFill>
                <a:latin typeface="Constantia"/>
                <a:cs typeface="Constantia"/>
              </a:rPr>
              <a:t>время пребывания 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в </a:t>
            </a:r>
            <a:r>
              <a:rPr sz="2600" b="1" spc="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мес</a:t>
            </a:r>
            <a:r>
              <a:rPr sz="2600" b="1" spc="-35" dirty="0">
                <a:solidFill>
                  <a:srgbClr val="FFFFFF"/>
                </a:solidFill>
                <a:latin typeface="Constantia"/>
                <a:cs typeface="Constantia"/>
              </a:rPr>
              <a:t>т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ах</a:t>
            </a:r>
            <a:r>
              <a:rPr sz="2600" b="1" spc="-12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600" b="1" spc="-5" dirty="0">
                <a:solidFill>
                  <a:srgbClr val="FFFFFF"/>
                </a:solidFill>
                <a:latin typeface="Constantia"/>
                <a:cs typeface="Constantia"/>
              </a:rPr>
              <a:t>с</a:t>
            </a:r>
            <a:r>
              <a:rPr sz="2600" b="1" spc="-60" dirty="0">
                <a:solidFill>
                  <a:srgbClr val="FFFFFF"/>
                </a:solidFill>
                <a:latin typeface="Constantia"/>
                <a:cs typeface="Constantia"/>
              </a:rPr>
              <a:t>к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опления</a:t>
            </a:r>
            <a:r>
              <a:rPr sz="2600" b="1" spc="-18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600" b="1" spc="-5" dirty="0">
                <a:solidFill>
                  <a:srgbClr val="FFFFFF"/>
                </a:solidFill>
                <a:latin typeface="Constantia"/>
                <a:cs typeface="Constantia"/>
              </a:rPr>
              <a:t>л</a:t>
            </a:r>
            <a:r>
              <a:rPr sz="2600" b="1" spc="-85" dirty="0">
                <a:solidFill>
                  <a:srgbClr val="FFFFFF"/>
                </a:solidFill>
                <a:latin typeface="Constantia"/>
                <a:cs typeface="Constantia"/>
              </a:rPr>
              <a:t>ю</a:t>
            </a:r>
            <a:r>
              <a:rPr sz="2600" b="1" spc="-30" dirty="0">
                <a:solidFill>
                  <a:srgbClr val="FFFFFF"/>
                </a:solidFill>
                <a:latin typeface="Constantia"/>
                <a:cs typeface="Constantia"/>
              </a:rPr>
              <a:t>д</a:t>
            </a:r>
            <a:r>
              <a:rPr sz="2600" b="1" dirty="0">
                <a:solidFill>
                  <a:srgbClr val="FFFFFF"/>
                </a:solidFill>
                <a:latin typeface="Constantia"/>
                <a:cs typeface="Constantia"/>
              </a:rPr>
              <a:t>ей</a:t>
            </a:r>
            <a:endParaRPr sz="2600">
              <a:latin typeface="Constantia"/>
              <a:cs typeface="Constantia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3000" y="4343400"/>
            <a:ext cx="2438400" cy="213817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34000" y="4343400"/>
            <a:ext cx="3494532" cy="23241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6696" y="163068"/>
            <a:ext cx="6950964" cy="124663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Здоровый</a:t>
            </a:r>
            <a:r>
              <a:rPr spc="-155" dirty="0"/>
              <a:t> </a:t>
            </a:r>
            <a:r>
              <a:rPr spc="-5" dirty="0"/>
              <a:t>образ</a:t>
            </a:r>
            <a:r>
              <a:rPr spc="-125" dirty="0"/>
              <a:t> </a:t>
            </a:r>
            <a:r>
              <a:rPr spc="-10" dirty="0"/>
              <a:t>жизни: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pc="-20" dirty="0"/>
              <a:t>достаточный</a:t>
            </a:r>
            <a:r>
              <a:rPr spc="-125" dirty="0"/>
              <a:t> </a:t>
            </a:r>
            <a:r>
              <a:rPr spc="-15" dirty="0"/>
              <a:t>сон;</a:t>
            </a:r>
          </a:p>
          <a:p>
            <a:pPr marL="12700" marR="1054100">
              <a:lnSpc>
                <a:spcPct val="120000"/>
              </a:lnSpc>
            </a:pPr>
            <a:r>
              <a:rPr dirty="0"/>
              <a:t>пра</a:t>
            </a:r>
            <a:r>
              <a:rPr spc="-10" dirty="0"/>
              <a:t>в</a:t>
            </a:r>
            <a:r>
              <a:rPr dirty="0"/>
              <a:t>ильное</a:t>
            </a:r>
            <a:r>
              <a:rPr spc="-120" dirty="0"/>
              <a:t> </a:t>
            </a:r>
            <a:r>
              <a:rPr dirty="0"/>
              <a:t>пи</a:t>
            </a:r>
            <a:r>
              <a:rPr spc="-30" dirty="0"/>
              <a:t>т</a:t>
            </a:r>
            <a:r>
              <a:rPr dirty="0"/>
              <a:t>ани</a:t>
            </a:r>
            <a:r>
              <a:rPr spc="-5" dirty="0"/>
              <a:t>е</a:t>
            </a:r>
            <a:r>
              <a:rPr dirty="0"/>
              <a:t>;  закаливание;</a:t>
            </a: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pc="-5" dirty="0"/>
              <a:t>физическая</a:t>
            </a:r>
            <a:r>
              <a:rPr spc="-145" dirty="0"/>
              <a:t> </a:t>
            </a:r>
            <a:r>
              <a:rPr dirty="0"/>
              <a:t>активность;</a:t>
            </a: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pc="-35" dirty="0"/>
              <a:t>Прогулки</a:t>
            </a:r>
            <a:r>
              <a:rPr spc="-105" dirty="0"/>
              <a:t> </a:t>
            </a:r>
            <a:r>
              <a:rPr spc="-5" dirty="0"/>
              <a:t>на</a:t>
            </a:r>
            <a:r>
              <a:rPr spc="-140" dirty="0"/>
              <a:t> </a:t>
            </a:r>
            <a:r>
              <a:rPr spc="-10" dirty="0"/>
              <a:t>свежем</a:t>
            </a:r>
            <a:r>
              <a:rPr spc="-95" dirty="0"/>
              <a:t> </a:t>
            </a:r>
            <a:r>
              <a:rPr spc="-25" dirty="0"/>
              <a:t>воздухе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400" y="3276600"/>
            <a:ext cx="2590800" cy="160020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04800" y="1066800"/>
            <a:ext cx="8478520" cy="2743200"/>
            <a:chOff x="304800" y="1066800"/>
            <a:chExt cx="8478520" cy="274320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800" y="1066800"/>
              <a:ext cx="2438400" cy="20574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15200" y="2362200"/>
              <a:ext cx="1467611" cy="1447800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28800" y="4952998"/>
            <a:ext cx="3200400" cy="179984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15000" y="4383023"/>
            <a:ext cx="3236976" cy="224637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81" y="0"/>
            <a:ext cx="9145905" cy="6239510"/>
            <a:chOff x="-881" y="0"/>
            <a:chExt cx="9145905" cy="62395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399" y="609600"/>
              <a:ext cx="8153400" cy="56296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6696" y="239268"/>
              <a:ext cx="6950964" cy="124663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612385" y="1906650"/>
            <a:ext cx="3502660" cy="2463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95300" algn="just">
              <a:lnSpc>
                <a:spcPct val="100000"/>
              </a:lnSpc>
              <a:spcBef>
                <a:spcPts val="95"/>
              </a:spcBef>
            </a:pPr>
            <a:r>
              <a:rPr b="1" spc="-15" dirty="0">
                <a:latin typeface="Constantia"/>
                <a:cs typeface="Constantia"/>
              </a:rPr>
              <a:t>Правильно </a:t>
            </a:r>
            <a:r>
              <a:rPr b="1" spc="-10" dirty="0">
                <a:latin typeface="Constantia"/>
                <a:cs typeface="Constantia"/>
              </a:rPr>
              <a:t> </a:t>
            </a:r>
            <a:r>
              <a:rPr b="1" spc="-35" dirty="0">
                <a:latin typeface="Constantia"/>
                <a:cs typeface="Constantia"/>
              </a:rPr>
              <a:t>используйте </a:t>
            </a:r>
            <a:r>
              <a:rPr b="1" spc="-30" dirty="0">
                <a:latin typeface="Constantia"/>
                <a:cs typeface="Constantia"/>
              </a:rPr>
              <a:t> </a:t>
            </a:r>
            <a:r>
              <a:rPr b="1" spc="-5" dirty="0">
                <a:latin typeface="Constantia"/>
                <a:cs typeface="Constantia"/>
              </a:rPr>
              <a:t>мед</a:t>
            </a:r>
            <a:r>
              <a:rPr b="1" spc="-20" dirty="0">
                <a:latin typeface="Constantia"/>
                <a:cs typeface="Constantia"/>
              </a:rPr>
              <a:t>и</a:t>
            </a:r>
            <a:r>
              <a:rPr b="1" spc="-5" dirty="0">
                <a:latin typeface="Constantia"/>
                <a:cs typeface="Constantia"/>
              </a:rPr>
              <a:t>цинс</a:t>
            </a:r>
            <a:r>
              <a:rPr b="1" spc="-20" dirty="0">
                <a:latin typeface="Constantia"/>
                <a:cs typeface="Constantia"/>
              </a:rPr>
              <a:t>к</a:t>
            </a:r>
            <a:r>
              <a:rPr b="1" spc="-10" dirty="0">
                <a:latin typeface="Constantia"/>
                <a:cs typeface="Constantia"/>
              </a:rPr>
              <a:t>ую</a:t>
            </a:r>
          </a:p>
          <a:p>
            <a:pPr marL="1027430">
              <a:lnSpc>
                <a:spcPct val="100000"/>
              </a:lnSpc>
            </a:pPr>
            <a:r>
              <a:rPr b="1" spc="-10" dirty="0">
                <a:latin typeface="Constantia"/>
                <a:cs typeface="Constantia"/>
              </a:rPr>
              <a:t>маску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33400" y="1904989"/>
            <a:ext cx="8382000" cy="4725035"/>
            <a:chOff x="533400" y="1904989"/>
            <a:chExt cx="8382000" cy="472503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3400" y="1904989"/>
              <a:ext cx="2429348" cy="23012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48400" y="4724400"/>
              <a:ext cx="2667000" cy="1905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81" y="0"/>
            <a:ext cx="9145905" cy="3505200"/>
            <a:chOff x="-881" y="0"/>
            <a:chExt cx="9145905" cy="3505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81" y="0"/>
              <a:ext cx="9145643" cy="10199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199" y="228600"/>
              <a:ext cx="8153400" cy="32766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9807" y="1537716"/>
              <a:ext cx="7394448" cy="60197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68300" y="3426332"/>
            <a:ext cx="7731125" cy="25495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772795">
              <a:lnSpc>
                <a:spcPts val="2590"/>
              </a:lnSpc>
              <a:spcBef>
                <a:spcPts val="425"/>
              </a:spcBef>
            </a:pP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Све</a:t>
            </a:r>
            <a:r>
              <a:rPr sz="2400" b="1" spc="5" dirty="0">
                <a:solidFill>
                  <a:srgbClr val="FFFFFF"/>
                </a:solidFill>
                <a:latin typeface="Constantia"/>
                <a:cs typeface="Constantia"/>
              </a:rPr>
              <a:t>с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ти</a:t>
            </a:r>
            <a:r>
              <a:rPr sz="2400" b="1" spc="-8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к</a:t>
            </a:r>
            <a:r>
              <a:rPr sz="2400" b="1" spc="-9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минимуму</a:t>
            </a:r>
            <a:r>
              <a:rPr sz="2400" b="1" spc="-11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55" dirty="0">
                <a:solidFill>
                  <a:srgbClr val="FFFFFF"/>
                </a:solidFill>
                <a:latin typeface="Constantia"/>
                <a:cs typeface="Constantia"/>
              </a:rPr>
              <a:t>к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sz="2400" b="1" spc="5" dirty="0">
                <a:solidFill>
                  <a:srgbClr val="FFFFFF"/>
                </a:solidFill>
                <a:latin typeface="Constantia"/>
                <a:cs typeface="Constantia"/>
              </a:rPr>
              <a:t>н</a:t>
            </a:r>
            <a:r>
              <a:rPr sz="2400" b="1" spc="-20" dirty="0">
                <a:solidFill>
                  <a:srgbClr val="FFFFFF"/>
                </a:solidFill>
                <a:latin typeface="Constantia"/>
                <a:cs typeface="Constantia"/>
              </a:rPr>
              <a:t>т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акт</a:t>
            </a:r>
            <a:r>
              <a:rPr sz="2400" b="1" spc="-15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с</a:t>
            </a:r>
            <a:r>
              <a:rPr sz="2400" b="1" spc="-14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д</a:t>
            </a:r>
            <a:r>
              <a:rPr sz="2400" b="1" spc="-45" dirty="0">
                <a:solidFill>
                  <a:srgbClr val="FFFFFF"/>
                </a:solidFill>
                <a:latin typeface="Constantia"/>
                <a:cs typeface="Constantia"/>
              </a:rPr>
              <a:t>р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угим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и</a:t>
            </a:r>
            <a:r>
              <a:rPr sz="2400" b="1" spc="-14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л</a:t>
            </a:r>
            <a:r>
              <a:rPr sz="2400" b="1" spc="-75" dirty="0">
                <a:solidFill>
                  <a:srgbClr val="FFFFFF"/>
                </a:solidFill>
                <a:latin typeface="Constantia"/>
                <a:cs typeface="Constantia"/>
              </a:rPr>
              <a:t>ю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дьми  </a:t>
            </a:r>
            <a:r>
              <a:rPr sz="2400" b="1" spc="-35" dirty="0">
                <a:solidFill>
                  <a:srgbClr val="FFFFFF"/>
                </a:solidFill>
                <a:latin typeface="Constantia"/>
                <a:cs typeface="Constantia"/>
              </a:rPr>
              <a:t>Соблюдать</a:t>
            </a:r>
            <a:r>
              <a:rPr sz="2400" b="1" spc="-9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onstantia"/>
                <a:cs typeface="Constantia"/>
              </a:rPr>
              <a:t>постельный</a:t>
            </a:r>
            <a:r>
              <a:rPr sz="2400" b="1" spc="-10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режим</a:t>
            </a:r>
            <a:endParaRPr sz="2400">
              <a:latin typeface="Constantia"/>
              <a:cs typeface="Constantia"/>
            </a:endParaRPr>
          </a:p>
          <a:p>
            <a:pPr marL="12700">
              <a:lnSpc>
                <a:spcPts val="2410"/>
              </a:lnSpc>
            </a:pPr>
            <a:r>
              <a:rPr sz="2400" b="1" spc="-10" dirty="0">
                <a:solidFill>
                  <a:srgbClr val="FFFFFF"/>
                </a:solidFill>
                <a:latin typeface="Constantia"/>
                <a:cs typeface="Constantia"/>
              </a:rPr>
              <a:t>Обратиться</a:t>
            </a:r>
            <a:r>
              <a:rPr sz="2400" b="1" spc="-10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за</a:t>
            </a:r>
            <a:r>
              <a:rPr sz="2400" b="1" spc="-10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onstantia"/>
                <a:cs typeface="Constantia"/>
              </a:rPr>
              <a:t>медицинской</a:t>
            </a:r>
            <a:r>
              <a:rPr sz="2400" b="1" spc="-9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помощью</a:t>
            </a:r>
            <a:endParaRPr sz="2400">
              <a:latin typeface="Constantia"/>
              <a:cs typeface="Constantia"/>
            </a:endParaRPr>
          </a:p>
          <a:p>
            <a:pPr marL="12700" marR="5080">
              <a:lnSpc>
                <a:spcPct val="70000"/>
              </a:lnSpc>
              <a:spcBef>
                <a:spcPts val="720"/>
              </a:spcBef>
            </a:pPr>
            <a:r>
              <a:rPr sz="2400" b="1" spc="-25" dirty="0">
                <a:solidFill>
                  <a:srgbClr val="FFFFFF"/>
                </a:solidFill>
                <a:latin typeface="Constantia"/>
                <a:cs typeface="Constantia"/>
              </a:rPr>
              <a:t>С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sz="2400" b="1" spc="-105" dirty="0">
                <a:solidFill>
                  <a:srgbClr val="FFFFFF"/>
                </a:solidFill>
                <a:latin typeface="Constantia"/>
                <a:cs typeface="Constantia"/>
              </a:rPr>
              <a:t>б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л</a:t>
            </a:r>
            <a:r>
              <a:rPr sz="2400" b="1" spc="-75" dirty="0">
                <a:solidFill>
                  <a:srgbClr val="FFFFFF"/>
                </a:solidFill>
                <a:latin typeface="Constantia"/>
                <a:cs typeface="Constantia"/>
              </a:rPr>
              <a:t>ю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д</a:t>
            </a:r>
            <a:r>
              <a:rPr sz="2400" b="1" spc="-70" dirty="0">
                <a:solidFill>
                  <a:srgbClr val="FFFFFF"/>
                </a:solidFill>
                <a:latin typeface="Constantia"/>
                <a:cs typeface="Constantia"/>
              </a:rPr>
              <a:t>а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ть</a:t>
            </a:r>
            <a:r>
              <a:rPr sz="2400" b="1" spc="-9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пр</a:t>
            </a:r>
            <a:r>
              <a:rPr sz="2400" b="1" spc="-10" dirty="0">
                <a:solidFill>
                  <a:srgbClr val="FFFFFF"/>
                </a:solidFill>
                <a:latin typeface="Constantia"/>
                <a:cs typeface="Constantia"/>
              </a:rPr>
              <a:t>а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вил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а</a:t>
            </a:r>
            <a:r>
              <a:rPr sz="2400" b="1" spc="-16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лично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й</a:t>
            </a:r>
            <a:r>
              <a:rPr sz="2400" b="1" spc="-7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гигие</a:t>
            </a:r>
            <a:r>
              <a:rPr sz="2400" b="1" spc="5" dirty="0">
                <a:solidFill>
                  <a:srgbClr val="FFFFFF"/>
                </a:solidFill>
                <a:latin typeface="Constantia"/>
                <a:cs typeface="Constantia"/>
              </a:rPr>
              <a:t>н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ы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,</a:t>
            </a:r>
            <a:r>
              <a:rPr sz="2400" b="1" spc="-5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исп</a:t>
            </a:r>
            <a:r>
              <a:rPr sz="2400" b="1" spc="-110" dirty="0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л</a:t>
            </a:r>
            <a:r>
              <a:rPr sz="2400" b="1" spc="-40" dirty="0">
                <a:solidFill>
                  <a:srgbClr val="FFFFFF"/>
                </a:solidFill>
                <a:latin typeface="Constantia"/>
                <a:cs typeface="Constantia"/>
              </a:rPr>
              <a:t>ь</a:t>
            </a:r>
            <a:r>
              <a:rPr sz="2400" b="1" spc="-15" dirty="0">
                <a:solidFill>
                  <a:srgbClr val="FFFFFF"/>
                </a:solidFill>
                <a:latin typeface="Constantia"/>
                <a:cs typeface="Constantia"/>
              </a:rPr>
              <a:t>з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ов</a:t>
            </a:r>
            <a:r>
              <a:rPr sz="2400" b="1" spc="-60" dirty="0">
                <a:solidFill>
                  <a:srgbClr val="FFFFFF"/>
                </a:solidFill>
                <a:latin typeface="Constantia"/>
                <a:cs typeface="Constantia"/>
              </a:rPr>
              <a:t>а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ть  медицинскую</a:t>
            </a:r>
            <a:r>
              <a:rPr sz="2400" b="1" spc="-13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маску</a:t>
            </a:r>
            <a:endParaRPr sz="2400">
              <a:latin typeface="Constantia"/>
              <a:cs typeface="Constantia"/>
            </a:endParaRPr>
          </a:p>
          <a:p>
            <a:pPr marL="12700" marR="932180">
              <a:lnSpc>
                <a:spcPct val="80000"/>
              </a:lnSpc>
              <a:spcBef>
                <a:spcPts val="290"/>
              </a:spcBef>
              <a:tabLst>
                <a:tab pos="4383405" algn="l"/>
              </a:tabLst>
            </a:pP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Пить</a:t>
            </a:r>
            <a:r>
              <a:rPr sz="2400" b="1" spc="-9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onstantia"/>
                <a:cs typeface="Constantia"/>
              </a:rPr>
              <a:t>много</a:t>
            </a:r>
            <a:r>
              <a:rPr sz="2400" b="1" spc="-10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20" dirty="0">
                <a:solidFill>
                  <a:srgbClr val="FFFFFF"/>
                </a:solidFill>
                <a:latin typeface="Constantia"/>
                <a:cs typeface="Constantia"/>
              </a:rPr>
              <a:t>воды,</a:t>
            </a:r>
            <a:r>
              <a:rPr sz="2400" b="1" spc="-8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чая,</a:t>
            </a:r>
            <a:r>
              <a:rPr sz="2400" b="1" spc="-6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onstantia"/>
                <a:cs typeface="Constantia"/>
              </a:rPr>
              <a:t>сока,	жидкости 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Constantia"/>
                <a:cs typeface="Constantia"/>
              </a:rPr>
              <a:t>Принимать</a:t>
            </a:r>
            <a:r>
              <a:rPr sz="2400" b="1" spc="-11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onstantia"/>
                <a:cs typeface="Constantia"/>
              </a:rPr>
              <a:t>противовирусные</a:t>
            </a:r>
            <a:r>
              <a:rPr sz="2400" b="1" spc="-12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onstantia"/>
                <a:cs typeface="Constantia"/>
              </a:rPr>
              <a:t>препараты</a:t>
            </a:r>
            <a:r>
              <a:rPr sz="2400" b="1" spc="-7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(по </a:t>
            </a:r>
            <a:r>
              <a:rPr sz="2400" b="1" spc="-56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назн</a:t>
            </a:r>
            <a:r>
              <a:rPr sz="2400" b="1" spc="-95" dirty="0">
                <a:solidFill>
                  <a:srgbClr val="FFFFFF"/>
                </a:solidFill>
                <a:latin typeface="Constantia"/>
                <a:cs typeface="Constantia"/>
              </a:rPr>
              <a:t>а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че</a:t>
            </a:r>
            <a:r>
              <a:rPr sz="2400" b="1" spc="5" dirty="0">
                <a:solidFill>
                  <a:srgbClr val="FFFFFF"/>
                </a:solidFill>
                <a:latin typeface="Constantia"/>
                <a:cs typeface="Constantia"/>
              </a:rPr>
              <a:t>н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ию</a:t>
            </a:r>
            <a:r>
              <a:rPr sz="2400" b="1" spc="-13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nstantia"/>
                <a:cs typeface="Constantia"/>
              </a:rPr>
              <a:t>вр</a:t>
            </a:r>
            <a:r>
              <a:rPr sz="2400" b="1" spc="-105" dirty="0">
                <a:solidFill>
                  <a:srgbClr val="FFFFFF"/>
                </a:solidFill>
                <a:latin typeface="Constantia"/>
                <a:cs typeface="Constantia"/>
              </a:rPr>
              <a:t>а</a:t>
            </a:r>
            <a:r>
              <a:rPr sz="2400" b="1" dirty="0">
                <a:solidFill>
                  <a:srgbClr val="FFFFFF"/>
                </a:solidFill>
                <a:latin typeface="Constantia"/>
                <a:cs typeface="Constantia"/>
              </a:rPr>
              <a:t>ча)</a:t>
            </a:r>
            <a:endParaRPr sz="24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81" y="0"/>
            <a:ext cx="9145905" cy="1020444"/>
            <a:chOff x="-881" y="0"/>
            <a:chExt cx="9145905" cy="102044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81" y="0"/>
              <a:ext cx="9145643" cy="10199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4899" y="65531"/>
              <a:ext cx="6623304" cy="638556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691254" y="653542"/>
            <a:ext cx="4954905" cy="454914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965200">
              <a:lnSpc>
                <a:spcPts val="3020"/>
              </a:lnSpc>
              <a:spcBef>
                <a:spcPts val="480"/>
              </a:spcBef>
            </a:pPr>
            <a:r>
              <a:rPr sz="2800" b="1" spc="-10" dirty="0">
                <a:solidFill>
                  <a:srgbClr val="FFFFFF"/>
                </a:solidFill>
                <a:latin typeface="Constantia"/>
                <a:cs typeface="Constantia"/>
              </a:rPr>
              <a:t>Разместить</a:t>
            </a:r>
            <a:r>
              <a:rPr sz="2800" b="1" spc="-8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b="1" spc="-35" dirty="0">
                <a:solidFill>
                  <a:srgbClr val="FFFFFF"/>
                </a:solidFill>
                <a:latin typeface="Constantia"/>
                <a:cs typeface="Constantia"/>
              </a:rPr>
              <a:t>больного</a:t>
            </a:r>
            <a:r>
              <a:rPr sz="2800" b="1" spc="-10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onstantia"/>
                <a:cs typeface="Constantia"/>
              </a:rPr>
              <a:t>в </a:t>
            </a:r>
            <a:r>
              <a:rPr sz="2800" b="1" spc="-65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b="1" spc="-30" dirty="0">
                <a:solidFill>
                  <a:srgbClr val="FFFFFF"/>
                </a:solidFill>
                <a:latin typeface="Constantia"/>
                <a:cs typeface="Constantia"/>
              </a:rPr>
              <a:t>отдельной</a:t>
            </a:r>
            <a:r>
              <a:rPr sz="2800" b="1" spc="-4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b="1" spc="-25" dirty="0">
                <a:solidFill>
                  <a:srgbClr val="FFFFFF"/>
                </a:solidFill>
                <a:latin typeface="Constantia"/>
                <a:cs typeface="Constantia"/>
              </a:rPr>
              <a:t>комнате.</a:t>
            </a:r>
            <a:endParaRPr sz="2800">
              <a:latin typeface="Constantia"/>
              <a:cs typeface="Constantia"/>
            </a:endParaRPr>
          </a:p>
          <a:p>
            <a:pPr marL="12700" marR="805180">
              <a:lnSpc>
                <a:spcPct val="90000"/>
              </a:lnSpc>
              <a:spcBef>
                <a:spcPts val="630"/>
              </a:spcBef>
            </a:pPr>
            <a:r>
              <a:rPr sz="2800" b="1" spc="-20" dirty="0">
                <a:solidFill>
                  <a:srgbClr val="FFFFFF"/>
                </a:solidFill>
                <a:latin typeface="Constantia"/>
                <a:cs typeface="Constantia"/>
              </a:rPr>
              <a:t>Выделить</a:t>
            </a:r>
            <a:r>
              <a:rPr sz="2800" b="1" spc="-15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onstantia"/>
                <a:cs typeface="Constantia"/>
              </a:rPr>
              <a:t>для</a:t>
            </a:r>
            <a:r>
              <a:rPr sz="2800" b="1" spc="-9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b="1" spc="-35" dirty="0">
                <a:solidFill>
                  <a:srgbClr val="FFFFFF"/>
                </a:solidFill>
                <a:latin typeface="Constantia"/>
                <a:cs typeface="Constantia"/>
              </a:rPr>
              <a:t>больного </a:t>
            </a:r>
            <a:r>
              <a:rPr sz="2800" b="1" spc="-65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b="1" spc="-30" dirty="0">
                <a:solidFill>
                  <a:srgbClr val="FFFFFF"/>
                </a:solidFill>
                <a:latin typeface="Constantia"/>
                <a:cs typeface="Constantia"/>
              </a:rPr>
              <a:t>отдельные </a:t>
            </a:r>
            <a:r>
              <a:rPr sz="2800" b="1" spc="-10" dirty="0">
                <a:solidFill>
                  <a:srgbClr val="FFFFFF"/>
                </a:solidFill>
                <a:latin typeface="Constantia"/>
                <a:cs typeface="Constantia"/>
              </a:rPr>
              <a:t>предметы </a:t>
            </a:r>
            <a:r>
              <a:rPr sz="2800" b="1" spc="-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onstantia"/>
                <a:cs typeface="Constantia"/>
              </a:rPr>
              <a:t>туалета,</a:t>
            </a:r>
            <a:r>
              <a:rPr sz="2800" b="1" spc="-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b="1" spc="-25" dirty="0">
                <a:solidFill>
                  <a:srgbClr val="FFFFFF"/>
                </a:solidFill>
                <a:latin typeface="Constantia"/>
                <a:cs typeface="Constantia"/>
              </a:rPr>
              <a:t>посуды,</a:t>
            </a:r>
            <a:endParaRPr sz="2800">
              <a:latin typeface="Constantia"/>
              <a:cs typeface="Constantia"/>
            </a:endParaRPr>
          </a:p>
          <a:p>
            <a:pPr marL="12700">
              <a:lnSpc>
                <a:spcPts val="3025"/>
              </a:lnSpc>
            </a:pPr>
            <a:r>
              <a:rPr sz="2800" b="1" spc="-25" dirty="0">
                <a:solidFill>
                  <a:srgbClr val="FFFFFF"/>
                </a:solidFill>
                <a:latin typeface="Constantia"/>
                <a:cs typeface="Constantia"/>
              </a:rPr>
              <a:t>постельного</a:t>
            </a:r>
            <a:r>
              <a:rPr sz="2800" b="1" spc="-7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b="1" spc="-25" dirty="0">
                <a:solidFill>
                  <a:srgbClr val="FFFFFF"/>
                </a:solidFill>
                <a:latin typeface="Constantia"/>
                <a:cs typeface="Constantia"/>
              </a:rPr>
              <a:t>белья.</a:t>
            </a:r>
            <a:endParaRPr sz="2800">
              <a:latin typeface="Constantia"/>
              <a:cs typeface="Constantia"/>
            </a:endParaRPr>
          </a:p>
          <a:p>
            <a:pPr marL="12700" marR="5080">
              <a:lnSpc>
                <a:spcPct val="100000"/>
              </a:lnSpc>
              <a:spcBef>
                <a:spcPts val="335"/>
              </a:spcBef>
            </a:pPr>
            <a:r>
              <a:rPr sz="2800" b="1" spc="-15" dirty="0">
                <a:solidFill>
                  <a:srgbClr val="FFFFFF"/>
                </a:solidFill>
                <a:latin typeface="Constantia"/>
                <a:cs typeface="Constantia"/>
              </a:rPr>
              <a:t>Частое </a:t>
            </a:r>
            <a:r>
              <a:rPr sz="2800" b="1" spc="-10" dirty="0">
                <a:solidFill>
                  <a:srgbClr val="FFFFFF"/>
                </a:solidFill>
                <a:latin typeface="Constantia"/>
                <a:cs typeface="Constantia"/>
              </a:rPr>
              <a:t>проветривание </a:t>
            </a:r>
            <a:r>
              <a:rPr sz="2800" b="1" spc="-5" dirty="0">
                <a:solidFill>
                  <a:srgbClr val="FFFFFF"/>
                </a:solidFill>
                <a:latin typeface="Constantia"/>
                <a:cs typeface="Constantia"/>
              </a:rPr>
              <a:t>и </a:t>
            </a:r>
            <a:r>
              <a:rPr sz="2800" b="1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b="1" spc="-20" dirty="0">
                <a:solidFill>
                  <a:srgbClr val="FFFFFF"/>
                </a:solidFill>
                <a:latin typeface="Constantia"/>
                <a:cs typeface="Constantia"/>
              </a:rPr>
              <a:t>влажная</a:t>
            </a:r>
            <a:r>
              <a:rPr sz="2800" b="1" spc="-14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onstantia"/>
                <a:cs typeface="Constantia"/>
              </a:rPr>
              <a:t>уборка</a:t>
            </a:r>
            <a:r>
              <a:rPr sz="2800" b="1" spc="-10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onstantia"/>
                <a:cs typeface="Constantia"/>
              </a:rPr>
              <a:t>помещения </a:t>
            </a:r>
            <a:r>
              <a:rPr sz="2800" b="1" spc="-65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b="1" spc="-25" dirty="0">
                <a:solidFill>
                  <a:srgbClr val="FFFFFF"/>
                </a:solidFill>
                <a:latin typeface="Constantia"/>
                <a:cs typeface="Constantia"/>
              </a:rPr>
              <a:t>При</a:t>
            </a:r>
            <a:r>
              <a:rPr sz="2800" b="1" spc="-10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b="1" spc="-45" dirty="0">
                <a:solidFill>
                  <a:srgbClr val="FFFFFF"/>
                </a:solidFill>
                <a:latin typeface="Constantia"/>
                <a:cs typeface="Constantia"/>
              </a:rPr>
              <a:t>уходе</a:t>
            </a:r>
            <a:r>
              <a:rPr sz="2800" b="1" spc="-8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onstantia"/>
                <a:cs typeface="Constantia"/>
              </a:rPr>
              <a:t>за</a:t>
            </a:r>
            <a:r>
              <a:rPr sz="2800" b="1" spc="-9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b="1" spc="-30" dirty="0">
                <a:solidFill>
                  <a:srgbClr val="FFFFFF"/>
                </a:solidFill>
                <a:latin typeface="Constantia"/>
                <a:cs typeface="Constantia"/>
              </a:rPr>
              <a:t>больным</a:t>
            </a:r>
            <a:endParaRPr sz="2800">
              <a:latin typeface="Constantia"/>
              <a:cs typeface="Constantia"/>
            </a:endParaRPr>
          </a:p>
          <a:p>
            <a:pPr marL="12700" marR="372745">
              <a:lnSpc>
                <a:spcPts val="3020"/>
              </a:lnSpc>
              <a:spcBef>
                <a:spcPts val="50"/>
              </a:spcBef>
            </a:pPr>
            <a:r>
              <a:rPr sz="2800" b="1" spc="-30" dirty="0">
                <a:solidFill>
                  <a:srgbClr val="FFFFFF"/>
                </a:solidFill>
                <a:latin typeface="Constantia"/>
                <a:cs typeface="Constantia"/>
              </a:rPr>
              <a:t>использовать</a:t>
            </a:r>
            <a:r>
              <a:rPr sz="2800" b="1" spc="-6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b="1" spc="-45" dirty="0">
                <a:solidFill>
                  <a:srgbClr val="FFFFFF"/>
                </a:solidFill>
                <a:latin typeface="Constantia"/>
                <a:cs typeface="Constantia"/>
              </a:rPr>
              <a:t>маску,</a:t>
            </a:r>
            <a:r>
              <a:rPr sz="2800" b="1" spc="-8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b="1" spc="-15" dirty="0">
                <a:solidFill>
                  <a:srgbClr val="FFFFFF"/>
                </a:solidFill>
                <a:latin typeface="Constantia"/>
                <a:cs typeface="Constantia"/>
              </a:rPr>
              <a:t>часто </a:t>
            </a:r>
            <a:r>
              <a:rPr sz="2800" b="1" spc="-65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onstantia"/>
                <a:cs typeface="Constantia"/>
              </a:rPr>
              <a:t>мыть</a:t>
            </a:r>
            <a:r>
              <a:rPr sz="2800" b="1" spc="-10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2800" b="1" spc="-20" dirty="0">
                <a:solidFill>
                  <a:srgbClr val="FFFFFF"/>
                </a:solidFill>
                <a:latin typeface="Constantia"/>
                <a:cs typeface="Constantia"/>
              </a:rPr>
              <a:t>руки</a:t>
            </a:r>
            <a:endParaRPr sz="2800">
              <a:latin typeface="Constantia"/>
              <a:cs typeface="Constant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81000" y="4267210"/>
            <a:ext cx="3124200" cy="2590800"/>
            <a:chOff x="381000" y="4267210"/>
            <a:chExt cx="3124200" cy="259080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000" y="5333999"/>
              <a:ext cx="2362200" cy="152399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1000" y="4267210"/>
              <a:ext cx="1214628" cy="1142989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4800" y="1600200"/>
            <a:ext cx="2895600" cy="22860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400800" y="4800598"/>
            <a:ext cx="2743199" cy="205739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81" y="0"/>
            <a:ext cx="9145643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81" y="0"/>
            <a:ext cx="9145643" cy="6857997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1775">
              <a:lnSpc>
                <a:spcPct val="100000"/>
              </a:lnSpc>
              <a:spcBef>
                <a:spcPts val="100"/>
              </a:spcBef>
            </a:pPr>
            <a:r>
              <a:rPr spc="-215" dirty="0"/>
              <a:t>БУДЬТЕ</a:t>
            </a:r>
            <a:r>
              <a:rPr spc="-65" dirty="0"/>
              <a:t> </a:t>
            </a:r>
            <a:r>
              <a:rPr spc="-55" dirty="0"/>
              <a:t>ЗДОРОВЫ!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03960" y="2418588"/>
            <a:ext cx="7169150" cy="3153410"/>
            <a:chOff x="1203960" y="2418588"/>
            <a:chExt cx="7169150" cy="31534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3960" y="2418588"/>
              <a:ext cx="7168896" cy="15072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8384" y="3241548"/>
              <a:ext cx="6480047" cy="150723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80744" y="4064508"/>
              <a:ext cx="6644640" cy="150723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614297" y="2601290"/>
            <a:ext cx="6132195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  <a:tabLst>
                <a:tab pos="3217545" algn="l"/>
              </a:tabLst>
            </a:pPr>
            <a:r>
              <a:rPr sz="5400" b="1" dirty="0">
                <a:solidFill>
                  <a:srgbClr val="FF0000"/>
                </a:solidFill>
                <a:latin typeface="Times New Roman"/>
                <a:cs typeface="Times New Roman"/>
              </a:rPr>
              <a:t>Не</a:t>
            </a:r>
            <a:r>
              <a:rPr sz="54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5400" b="1" spc="-95" dirty="0">
                <a:solidFill>
                  <a:srgbClr val="FF0000"/>
                </a:solidFill>
                <a:latin typeface="Times New Roman"/>
                <a:cs typeface="Times New Roman"/>
              </a:rPr>
              <a:t>забудьте</a:t>
            </a:r>
            <a:r>
              <a:rPr sz="54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5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сделать </a:t>
            </a:r>
            <a:r>
              <a:rPr sz="5400" b="1" spc="-13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5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прививку	</a:t>
            </a:r>
            <a:r>
              <a:rPr sz="5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против </a:t>
            </a:r>
            <a:r>
              <a:rPr sz="5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5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гриппа</a:t>
            </a:r>
            <a:r>
              <a:rPr sz="5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5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ребенку!!!!</a:t>
            </a:r>
            <a:endParaRPr sz="5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</TotalTime>
  <Words>350</Words>
  <Application>Microsoft Office PowerPoint</Application>
  <PresentationFormat>Экран (4:3)</PresentationFormat>
  <Paragraphs>66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Calibri</vt:lpstr>
      <vt:lpstr>Constantia</vt:lpstr>
      <vt:lpstr>Times New Roman</vt:lpstr>
      <vt:lpstr>Office Theme</vt:lpstr>
      <vt:lpstr>«Профилактика  ОРВИ и гриппа»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профилактики  ГРИППА</vt:lpstr>
      <vt:lpstr>Презентация PowerPoint</vt:lpstr>
      <vt:lpstr>Презентация PowerPoint</vt:lpstr>
      <vt:lpstr>Презентация PowerPoint</vt:lpstr>
      <vt:lpstr>В Тверскую область поступила вакцина</vt:lpstr>
      <vt:lpstr>Презентация PowerPoint</vt:lpstr>
      <vt:lpstr>Презентация PowerPoint</vt:lpstr>
      <vt:lpstr>Презентация PowerPoint</vt:lpstr>
      <vt:lpstr>Презентация PowerPoint</vt:lpstr>
      <vt:lpstr>Вакцинация против гриппа –  самый эффективный способ  профилактики гриппа</vt:lpstr>
      <vt:lpstr>Презентация PowerPoint</vt:lpstr>
      <vt:lpstr>Презентация PowerPoint</vt:lpstr>
      <vt:lpstr>Презентация PowerPoint</vt:lpstr>
      <vt:lpstr>Презентация PowerPoint</vt:lpstr>
      <vt:lpstr>Здоровый образ жизни:</vt:lpstr>
      <vt:lpstr>Правильно  используйте  медицинскую маску</vt:lpstr>
      <vt:lpstr>Презентация PowerPoint</vt:lpstr>
      <vt:lpstr>Презентация PowerPoint</vt:lpstr>
      <vt:lpstr>Презентация PowerPoint</vt:lpstr>
      <vt:lpstr>Презентация PowerPoint</vt:lpstr>
      <vt:lpstr>БУДЬТЕ ЗДОРОВЫ!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Corinthian</dc:creator>
  <cp:lastModifiedBy>User</cp:lastModifiedBy>
  <cp:revision>4</cp:revision>
  <dcterms:created xsi:type="dcterms:W3CDTF">2022-11-16T13:40:53Z</dcterms:created>
  <dcterms:modified xsi:type="dcterms:W3CDTF">2026-09-18T11:22:44Z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2016-09-22T00:00:00Z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2022-11-16T00:00:00Z</vt:filetime>
  </property>
</Properties>
</file>